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Lst>
  <p:sldSz cy="5143500" cx="9144000"/>
  <p:notesSz cx="6858000" cy="9144000"/>
  <p:embeddedFontLst>
    <p:embeddedFont>
      <p:font typeface="Anton"/>
      <p:regular r:id="rId76"/>
    </p:embeddedFont>
    <p:embeddedFont>
      <p:font typeface="Lato"/>
      <p:regular r:id="rId77"/>
      <p:bold r:id="rId78"/>
      <p:italic r:id="rId79"/>
      <p:boldItalic r:id="rId80"/>
    </p:embeddedFont>
    <p:embeddedFont>
      <p:font typeface="Lato Light"/>
      <p:regular r:id="rId81"/>
      <p:bold r:id="rId82"/>
      <p:italic r:id="rId83"/>
      <p:boldItalic r:id="rId84"/>
    </p:embeddedFont>
    <p:embeddedFont>
      <p:font typeface="Helvetica Neue"/>
      <p:regular r:id="rId85"/>
      <p:bold r:id="rId86"/>
      <p:italic r:id="rId87"/>
      <p:boldItalic r:id="rId88"/>
    </p:embeddedFont>
    <p:embeddedFont>
      <p:font typeface="Helvetica Neue Light"/>
      <p:regular r:id="rId89"/>
      <p:bold r:id="rId90"/>
      <p:italic r:id="rId91"/>
      <p:boldItalic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5D592FA-DA55-4840-8D0D-4C71EF711A2D}">
  <a:tblStyle styleId="{55D592FA-DA55-4840-8D0D-4C71EF711A2D}"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LatoLight-boldItalic.fntdata"/><Relationship Id="rId83" Type="http://schemas.openxmlformats.org/officeDocument/2006/relationships/font" Target="fonts/LatoLight-italic.fntdata"/><Relationship Id="rId42" Type="http://schemas.openxmlformats.org/officeDocument/2006/relationships/slide" Target="slides/slide35.xml"/><Relationship Id="rId86" Type="http://schemas.openxmlformats.org/officeDocument/2006/relationships/font" Target="fonts/HelveticaNeue-bold.fntdata"/><Relationship Id="rId41" Type="http://schemas.openxmlformats.org/officeDocument/2006/relationships/slide" Target="slides/slide34.xml"/><Relationship Id="rId85" Type="http://schemas.openxmlformats.org/officeDocument/2006/relationships/font" Target="fonts/HelveticaNeue-regular.fntdata"/><Relationship Id="rId44" Type="http://schemas.openxmlformats.org/officeDocument/2006/relationships/slide" Target="slides/slide37.xml"/><Relationship Id="rId88" Type="http://schemas.openxmlformats.org/officeDocument/2006/relationships/font" Target="fonts/HelveticaNeue-boldItalic.fntdata"/><Relationship Id="rId43" Type="http://schemas.openxmlformats.org/officeDocument/2006/relationships/slide" Target="slides/slide36.xml"/><Relationship Id="rId87" Type="http://schemas.openxmlformats.org/officeDocument/2006/relationships/font" Target="fonts/HelveticaNeue-italic.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HelveticaNeueLight-regular.fntdata"/><Relationship Id="rId80" Type="http://schemas.openxmlformats.org/officeDocument/2006/relationships/font" Target="fonts/Lato-boldItalic.fntdata"/><Relationship Id="rId82" Type="http://schemas.openxmlformats.org/officeDocument/2006/relationships/font" Target="fonts/LatoLight-bold.fntdata"/><Relationship Id="rId81" Type="http://schemas.openxmlformats.org/officeDocument/2006/relationships/font" Target="fonts/LatoLight-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31" Type="http://schemas.openxmlformats.org/officeDocument/2006/relationships/slide" Target="slides/slide24.xml"/><Relationship Id="rId75" Type="http://schemas.openxmlformats.org/officeDocument/2006/relationships/slide" Target="slides/slide68.xml"/><Relationship Id="rId30" Type="http://schemas.openxmlformats.org/officeDocument/2006/relationships/slide" Target="slides/slide23.xml"/><Relationship Id="rId74" Type="http://schemas.openxmlformats.org/officeDocument/2006/relationships/slide" Target="slides/slide67.xml"/><Relationship Id="rId33" Type="http://schemas.openxmlformats.org/officeDocument/2006/relationships/slide" Target="slides/slide26.xml"/><Relationship Id="rId77" Type="http://schemas.openxmlformats.org/officeDocument/2006/relationships/font" Target="fonts/Lato-regular.fntdata"/><Relationship Id="rId32" Type="http://schemas.openxmlformats.org/officeDocument/2006/relationships/slide" Target="slides/slide25.xml"/><Relationship Id="rId76" Type="http://schemas.openxmlformats.org/officeDocument/2006/relationships/font" Target="fonts/Anton-regular.fntdata"/><Relationship Id="rId35" Type="http://schemas.openxmlformats.org/officeDocument/2006/relationships/slide" Target="slides/slide28.xml"/><Relationship Id="rId79" Type="http://schemas.openxmlformats.org/officeDocument/2006/relationships/font" Target="fonts/Lato-italic.fntdata"/><Relationship Id="rId34" Type="http://schemas.openxmlformats.org/officeDocument/2006/relationships/slide" Target="slides/slide27.xml"/><Relationship Id="rId78" Type="http://schemas.openxmlformats.org/officeDocument/2006/relationships/font" Target="fonts/Lato-bold.fntdata"/><Relationship Id="rId71" Type="http://schemas.openxmlformats.org/officeDocument/2006/relationships/slide" Target="slides/slide64.xml"/><Relationship Id="rId70" Type="http://schemas.openxmlformats.org/officeDocument/2006/relationships/slide" Target="slides/slide63.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slide" Target="slides/slide59.xml"/><Relationship Id="rId21" Type="http://schemas.openxmlformats.org/officeDocument/2006/relationships/slide" Target="slides/slide14.xml"/><Relationship Id="rId65" Type="http://schemas.openxmlformats.org/officeDocument/2006/relationships/slide" Target="slides/slide58.xml"/><Relationship Id="rId24" Type="http://schemas.openxmlformats.org/officeDocument/2006/relationships/slide" Target="slides/slide17.xml"/><Relationship Id="rId68" Type="http://schemas.openxmlformats.org/officeDocument/2006/relationships/slide" Target="slides/slide61.xml"/><Relationship Id="rId23" Type="http://schemas.openxmlformats.org/officeDocument/2006/relationships/slide" Target="slides/slide16.xml"/><Relationship Id="rId67" Type="http://schemas.openxmlformats.org/officeDocument/2006/relationships/slide" Target="slides/slide60.xml"/><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slide" Target="slides/slide62.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1" Type="http://schemas.openxmlformats.org/officeDocument/2006/relationships/font" Target="fonts/HelveticaNeueLight-italic.fntdata"/><Relationship Id="rId90" Type="http://schemas.openxmlformats.org/officeDocument/2006/relationships/font" Target="fonts/HelveticaNeueLight-bold.fntdata"/><Relationship Id="rId92" Type="http://schemas.openxmlformats.org/officeDocument/2006/relationships/font" Target="fonts/HelveticaNeueLight-boldItalic.fntdata"/><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01.png>
</file>

<file path=ppt/media/image102.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4.png>
</file>

<file path=ppt/media/image28.png>
</file>

<file path=ppt/media/image29.png>
</file>

<file path=ppt/media/image3.png>
</file>

<file path=ppt/media/image31.png>
</file>

<file path=ppt/media/image32.png>
</file>

<file path=ppt/media/image33.png>
</file>

<file path=ppt/media/image34.png>
</file>

<file path=ppt/media/image35.png>
</file>

<file path=ppt/media/image37.png>
</file>

<file path=ppt/media/image39.png>
</file>

<file path=ppt/media/image41.png>
</file>

<file path=ppt/media/image42.png>
</file>

<file path=ppt/media/image43.png>
</file>

<file path=ppt/media/image44.png>
</file>

<file path=ppt/media/image45.png>
</file>

<file path=ppt/media/image47.png>
</file>

<file path=ppt/media/image48.png>
</file>

<file path=ppt/media/image49.png>
</file>

<file path=ppt/media/image50.png>
</file>

<file path=ppt/media/image51.png>
</file>

<file path=ppt/media/image52.png>
</file>

<file path=ppt/media/image53.gif>
</file>

<file path=ppt/media/image54.png>
</file>

<file path=ppt/media/image55.png>
</file>

<file path=ppt/media/image56.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6.png>
</file>

<file path=ppt/media/image78.png>
</file>

<file path=ppt/media/image79.png>
</file>

<file path=ppt/media/image80.png>
</file>

<file path=ppt/media/image81.png>
</file>

<file path=ppt/media/image82.png>
</file>

<file path=ppt/media/image83.png>
</file>

<file path=ppt/media/image85.gif>
</file>

<file path=ppt/media/image87.gif>
</file>

<file path=ppt/media/image89.png>
</file>

<file path=ppt/media/image9.png>
</file>

<file path=ppt/media/image90.png>
</file>

<file path=ppt/media/image92.png>
</file>

<file path=ppt/media/image95.png>
</file>

<file path=ppt/media/image96.png>
</file>

<file path=ppt/media/image97.png>
</file>

<file path=ppt/media/image9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derhouse.typeform.com/to/FJ1pOzCC" TargetMode="Externa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odejs.org/en/"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887edb21d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887edb21d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8eb79c4c5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8eb79c4c5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902db6737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902db67373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4df989646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4df989646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4df989646c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4df989646c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4df989646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4df989646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06d18bf4d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g106d18bf4d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8f27a64521_1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8f27a64521_1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8f27a64521_1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8f27a64521_1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887edb21d4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887edb21d4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8f27a6452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8f27a6452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8f27a645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8f27a645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8f27a64521_1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8f27a64521_1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8f27a64521_1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8f27a64521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141c18fdc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141c18fdc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Recurso: Cronograma del curso</a:t>
            </a:r>
            <a:br>
              <a:rPr lang="en-GB"/>
            </a:br>
            <a:r>
              <a:rPr lang="en-GB"/>
              <a:t>- Se muestra al</a:t>
            </a:r>
            <a:r>
              <a:rPr b="1" lang="en-GB"/>
              <a:t> inicio</a:t>
            </a:r>
            <a:r>
              <a:rPr lang="en-GB"/>
              <a:t> de cada clase </a:t>
            </a:r>
            <a:endParaRPr/>
          </a:p>
          <a:p>
            <a:pPr indent="0" lvl="0" marL="0" rtl="0" algn="l">
              <a:spcBef>
                <a:spcPts val="0"/>
              </a:spcBef>
              <a:spcAft>
                <a:spcPts val="0"/>
              </a:spcAft>
              <a:buNone/>
            </a:pPr>
            <a:r>
              <a:rPr lang="en-GB"/>
              <a:t>- Tiene un aspecto similar a un </a:t>
            </a:r>
            <a:r>
              <a:rPr b="1" lang="en-GB"/>
              <a:t>calendario.</a:t>
            </a:r>
            <a:br>
              <a:rPr lang="en-GB"/>
            </a:br>
            <a:r>
              <a:rPr lang="en-GB"/>
              <a:t>- Resume rápidamente: título de la clase, número y contenidos que abarca</a:t>
            </a:r>
            <a:endParaRPr/>
          </a:p>
          <a:p>
            <a:pPr indent="0" lvl="0" marL="0" rtl="0" algn="l">
              <a:spcBef>
                <a:spcPts val="0"/>
              </a:spcBef>
              <a:spcAft>
                <a:spcPts val="0"/>
              </a:spcAft>
              <a:buNone/>
            </a:pPr>
            <a:r>
              <a:rPr lang="en-GB"/>
              <a:t>- Guía rápida tanto para docentes, como para estudiantes.</a:t>
            </a:r>
            <a:br>
              <a:rPr lang="en-GB"/>
            </a:br>
            <a:r>
              <a:rPr lang="en-GB"/>
              <a:t>- Para mayor ubicación en el curso, también muestra en un tamaño más pequeño lo sucedido la clase anterior y la siguiente.</a:t>
            </a:r>
            <a:endParaRPr/>
          </a:p>
          <a:p>
            <a:pPr indent="0" lvl="0" marL="0" rtl="0" algn="l">
              <a:spcBef>
                <a:spcPts val="0"/>
              </a:spcBef>
              <a:spcAft>
                <a:spcPts val="0"/>
              </a:spcAft>
              <a:buClr>
                <a:schemeClr val="dk1"/>
              </a:buClr>
              <a:buSzPts val="1100"/>
              <a:buFont typeface="Arial"/>
              <a:buNone/>
            </a:pPr>
            <a:r>
              <a:rPr lang="en-GB">
                <a:solidFill>
                  <a:schemeClr val="dk1"/>
                </a:solidFill>
              </a:rPr>
              <a:t>-Ubicar en el interior de cada clase aquellas cuestiones destacadas con las cuales se encontrará el alumno y con su respectivo nombre:</a:t>
            </a:r>
            <a:r>
              <a:rPr b="1" lang="en-GB">
                <a:solidFill>
                  <a:schemeClr val="dk1"/>
                </a:solidFill>
              </a:rPr>
              <a:t> desafíos, entregables de proyecto, actividades colaborativas o  ejemplos en vivo.</a:t>
            </a:r>
            <a:endParaRPr b="1"/>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f54ccb78e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f54ccb78e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f0b1892a0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f0b1892a0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f54ccb78e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f54ccb78e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80f9383f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80f9383f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14181bc73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14181bc73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f54ccb78e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f54ccb78e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f54ccb78eb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f54ccb78eb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8f27a6452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8f27a6452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(sólo la primera clase)</a:t>
            </a:r>
            <a:br>
              <a:rPr b="1" lang="en-GB"/>
            </a:br>
            <a:r>
              <a:rPr b="1" lang="en-GB"/>
              <a:t>Presentación de Estudiantes</a:t>
            </a:r>
            <a:endParaRPr b="1"/>
          </a:p>
          <a:p>
            <a:pPr indent="0" lvl="0" marL="0" rtl="0" algn="l">
              <a:spcBef>
                <a:spcPts val="0"/>
              </a:spcBef>
              <a:spcAft>
                <a:spcPts val="0"/>
              </a:spcAft>
              <a:buNone/>
            </a:pPr>
            <a:r>
              <a:rPr lang="en-GB"/>
              <a:t>Soporte: Encuesta de Zoom</a:t>
            </a:r>
            <a:endParaRPr/>
          </a:p>
          <a:p>
            <a:pPr indent="0" lvl="0" marL="0" rtl="0" algn="l">
              <a:spcBef>
                <a:spcPts val="0"/>
              </a:spcBef>
              <a:spcAft>
                <a:spcPts val="0"/>
              </a:spcAft>
              <a:buNone/>
            </a:pPr>
            <a:r>
              <a:rPr lang="en-GB"/>
              <a:t>¿Como crear encuestas de zoom? Disponible en </a:t>
            </a:r>
            <a:r>
              <a:rPr lang="en-GB" u="sng">
                <a:solidFill>
                  <a:schemeClr val="hlink"/>
                </a:solidFill>
                <a:hlinkClick r:id="rId2"/>
              </a:rPr>
              <a:t>este video.</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u="sng"/>
              <a:t>Consigna:</a:t>
            </a:r>
            <a:r>
              <a:rPr lang="en-GB"/>
              <a:t> Presentación de los estudiantes. Generar </a:t>
            </a:r>
            <a:r>
              <a:rPr lang="en-GB" u="sng"/>
              <a:t>una encuesta de zoom para cada punto</a:t>
            </a:r>
            <a:r>
              <a:rPr lang="en-GB"/>
              <a:t> (3 en total) con los siguientes ítems y opciones.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GB"/>
              <a:t>PAÍS </a:t>
            </a:r>
            <a:r>
              <a:rPr lang="en-GB"/>
              <a:t>/ Opciones:</a:t>
            </a:r>
            <a:endParaRPr/>
          </a:p>
          <a:p>
            <a:pPr indent="-298450" lvl="0" marL="457200" rtl="0" algn="l">
              <a:spcBef>
                <a:spcPts val="0"/>
              </a:spcBef>
              <a:spcAft>
                <a:spcPts val="0"/>
              </a:spcAft>
              <a:buSzPts val="1100"/>
              <a:buAutoNum type="arabicPeriod"/>
            </a:pPr>
            <a:r>
              <a:rPr lang="en-GB"/>
              <a:t>Argentina</a:t>
            </a:r>
            <a:endParaRPr/>
          </a:p>
          <a:p>
            <a:pPr indent="-298450" lvl="0" marL="457200" rtl="0" algn="l">
              <a:spcBef>
                <a:spcPts val="0"/>
              </a:spcBef>
              <a:spcAft>
                <a:spcPts val="0"/>
              </a:spcAft>
              <a:buSzPts val="1100"/>
              <a:buAutoNum type="arabicPeriod"/>
            </a:pPr>
            <a:r>
              <a:rPr lang="en-GB"/>
              <a:t>Uruguay</a:t>
            </a:r>
            <a:endParaRPr/>
          </a:p>
          <a:p>
            <a:pPr indent="-298450" lvl="0" marL="457200" rtl="0" algn="l">
              <a:spcBef>
                <a:spcPts val="0"/>
              </a:spcBef>
              <a:spcAft>
                <a:spcPts val="0"/>
              </a:spcAft>
              <a:buSzPts val="1100"/>
              <a:buAutoNum type="arabicPeriod"/>
            </a:pPr>
            <a:r>
              <a:rPr lang="en-GB"/>
              <a:t>Chile</a:t>
            </a:r>
            <a:endParaRPr/>
          </a:p>
          <a:p>
            <a:pPr indent="-298450" lvl="0" marL="457200" rtl="0" algn="l">
              <a:spcBef>
                <a:spcPts val="0"/>
              </a:spcBef>
              <a:spcAft>
                <a:spcPts val="0"/>
              </a:spcAft>
              <a:buSzPts val="1100"/>
              <a:buAutoNum type="arabicPeriod"/>
            </a:pPr>
            <a:r>
              <a:rPr lang="en-GB"/>
              <a:t>Colombia</a:t>
            </a:r>
            <a:endParaRPr/>
          </a:p>
          <a:p>
            <a:pPr indent="-298450" lvl="0" marL="457200" rtl="0" algn="l">
              <a:spcBef>
                <a:spcPts val="0"/>
              </a:spcBef>
              <a:spcAft>
                <a:spcPts val="0"/>
              </a:spcAft>
              <a:buSzPts val="1100"/>
              <a:buAutoNum type="arabicPeriod"/>
            </a:pPr>
            <a:r>
              <a:rPr lang="en-GB"/>
              <a:t>Perú</a:t>
            </a:r>
            <a:endParaRPr/>
          </a:p>
          <a:p>
            <a:pPr indent="-298450" lvl="0" marL="457200" rtl="0" algn="l">
              <a:spcBef>
                <a:spcPts val="0"/>
              </a:spcBef>
              <a:spcAft>
                <a:spcPts val="0"/>
              </a:spcAft>
              <a:buSzPts val="1100"/>
              <a:buAutoNum type="arabicPeriod"/>
            </a:pPr>
            <a:r>
              <a:rPr lang="en-GB"/>
              <a:t>Otro</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GB"/>
              <a:t>CONOCIMIENTOS PREVIOS DE DISEÑO /</a:t>
            </a:r>
            <a:r>
              <a:rPr lang="en-GB"/>
              <a:t> Opciones:</a:t>
            </a:r>
            <a:endParaRPr/>
          </a:p>
          <a:p>
            <a:pPr indent="-298450" lvl="0" marL="457200" rtl="0" algn="l">
              <a:spcBef>
                <a:spcPts val="0"/>
              </a:spcBef>
              <a:spcAft>
                <a:spcPts val="0"/>
              </a:spcAft>
              <a:buSzPts val="1100"/>
              <a:buAutoNum type="arabicPeriod"/>
            </a:pPr>
            <a:r>
              <a:rPr lang="en-GB"/>
              <a:t>Nulo conocimiento</a:t>
            </a:r>
            <a:endParaRPr/>
          </a:p>
          <a:p>
            <a:pPr indent="-298450" lvl="0" marL="457200" rtl="0" algn="l">
              <a:spcBef>
                <a:spcPts val="0"/>
              </a:spcBef>
              <a:spcAft>
                <a:spcPts val="0"/>
              </a:spcAft>
              <a:buSzPts val="1100"/>
              <a:buAutoNum type="arabicPeriod"/>
            </a:pPr>
            <a:r>
              <a:rPr lang="en-GB"/>
              <a:t>Poco </a:t>
            </a:r>
            <a:r>
              <a:rPr lang="en-GB">
                <a:solidFill>
                  <a:schemeClr val="dk1"/>
                </a:solidFill>
              </a:rPr>
              <a:t>conocimiento</a:t>
            </a:r>
            <a:endParaRPr/>
          </a:p>
          <a:p>
            <a:pPr indent="-298450" lvl="0" marL="457200" rtl="0" algn="l">
              <a:spcBef>
                <a:spcPts val="0"/>
              </a:spcBef>
              <a:spcAft>
                <a:spcPts val="0"/>
              </a:spcAft>
              <a:buSzPts val="1100"/>
              <a:buAutoNum type="arabicPeriod"/>
            </a:pPr>
            <a:r>
              <a:rPr lang="en-GB"/>
              <a:t>Bastante </a:t>
            </a:r>
            <a:r>
              <a:rPr lang="en-GB">
                <a:solidFill>
                  <a:schemeClr val="dk1"/>
                </a:solidFill>
              </a:rPr>
              <a:t>conocimiento</a:t>
            </a:r>
            <a:endParaRPr/>
          </a:p>
          <a:p>
            <a:pPr indent="-298450" lvl="0" marL="457200" rtl="0" algn="l">
              <a:spcBef>
                <a:spcPts val="0"/>
              </a:spcBef>
              <a:spcAft>
                <a:spcPts val="0"/>
              </a:spcAft>
              <a:buSzPts val="1100"/>
              <a:buAutoNum type="arabicPeriod"/>
            </a:pPr>
            <a:r>
              <a:rPr lang="en-GB"/>
              <a:t>Otro</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GB"/>
              <a:t>¿POR QUÉ ELEGISTE EL CURSO? / </a:t>
            </a:r>
            <a:r>
              <a:rPr lang="en-GB"/>
              <a:t>Opciones:</a:t>
            </a:r>
            <a:endParaRPr/>
          </a:p>
          <a:p>
            <a:pPr indent="-298450" lvl="0" marL="457200" rtl="0" algn="l">
              <a:spcBef>
                <a:spcPts val="0"/>
              </a:spcBef>
              <a:spcAft>
                <a:spcPts val="0"/>
              </a:spcAft>
              <a:buSzPts val="1100"/>
              <a:buAutoNum type="arabicPeriod"/>
            </a:pPr>
            <a:r>
              <a:rPr lang="en-GB"/>
              <a:t>Soy curioso/a y siempre quiero aprender más.</a:t>
            </a:r>
            <a:endParaRPr/>
          </a:p>
          <a:p>
            <a:pPr indent="-298450" lvl="0" marL="457200" rtl="0" algn="l">
              <a:spcBef>
                <a:spcPts val="0"/>
              </a:spcBef>
              <a:spcAft>
                <a:spcPts val="0"/>
              </a:spcAft>
              <a:buSzPts val="1100"/>
              <a:buAutoNum type="arabicPeriod"/>
            </a:pPr>
            <a:r>
              <a:rPr lang="en-GB"/>
              <a:t>Quiero emprender o mejorar mi camino Freelance.</a:t>
            </a:r>
            <a:endParaRPr/>
          </a:p>
          <a:p>
            <a:pPr indent="-298450" lvl="0" marL="457200" rtl="0" algn="l">
              <a:spcBef>
                <a:spcPts val="0"/>
              </a:spcBef>
              <a:spcAft>
                <a:spcPts val="0"/>
              </a:spcAft>
              <a:buSzPts val="1100"/>
              <a:buAutoNum type="arabicPeriod"/>
            </a:pPr>
            <a:r>
              <a:rPr lang="en-GB"/>
              <a:t>Quiero perfeccionar o desenvolverme de forma profesional o laboral.</a:t>
            </a:r>
            <a:endParaRPr/>
          </a:p>
          <a:p>
            <a:pPr indent="-298450" lvl="0" marL="457200" rtl="0" algn="l">
              <a:spcBef>
                <a:spcPts val="0"/>
              </a:spcBef>
              <a:spcAft>
                <a:spcPts val="0"/>
              </a:spcAft>
              <a:buSzPts val="1100"/>
              <a:buAutoNum type="arabicPeriod"/>
            </a:pPr>
            <a:r>
              <a:rPr lang="en-GB"/>
              <a:t>Otro</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edfb24b85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edfb24b85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14181bc739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14181bc73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14181bc739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14181bc739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Usar para slides de sólo texto con citas.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f0b1892a0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f0b1892a0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f0b1892a07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f0b1892a0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350">
                <a:solidFill>
                  <a:schemeClr val="dk1"/>
                </a:solidFill>
                <a:highlight>
                  <a:srgbClr val="FFFFFF"/>
                </a:highlight>
              </a:rPr>
              <a:t>Utilice Angular cuando necesite diseñar aplicaciones web para todo tipo de entornos, especialmente:</a:t>
            </a:r>
            <a:endParaRPr sz="1350">
              <a:solidFill>
                <a:schemeClr val="dk1"/>
              </a:solidFill>
              <a:highlight>
                <a:srgbClr val="FFFFFF"/>
              </a:highlight>
            </a:endParaRPr>
          </a:p>
          <a:p>
            <a:pPr indent="-314325" lvl="0" marL="457200" rtl="0" algn="l">
              <a:lnSpc>
                <a:spcPct val="115000"/>
              </a:lnSpc>
              <a:spcBef>
                <a:spcPts val="1500"/>
              </a:spcBef>
              <a:spcAft>
                <a:spcPts val="0"/>
              </a:spcAft>
              <a:buClr>
                <a:schemeClr val="dk1"/>
              </a:buClr>
              <a:buSzPts val="1350"/>
              <a:buChar char="●"/>
            </a:pPr>
            <a:r>
              <a:rPr lang="en-GB" sz="1350">
                <a:solidFill>
                  <a:schemeClr val="dk1"/>
                </a:solidFill>
                <a:highlight>
                  <a:srgbClr val="FFFFFF"/>
                </a:highlight>
              </a:rPr>
              <a:t>Aplicaciones web dinámicas: donde se muestran el contenido y algunos componentes según el usuario que está accediendo y el cliente (web o móvil) que está consumiendo.</a:t>
            </a:r>
            <a:endParaRPr sz="1350">
              <a:solidFill>
                <a:schemeClr val="dk1"/>
              </a:solidFill>
              <a:highlight>
                <a:srgbClr val="FFFFFF"/>
              </a:highlight>
            </a:endParaRPr>
          </a:p>
          <a:p>
            <a:pPr indent="-314325" lvl="0" marL="457200" rtl="0" algn="l">
              <a:lnSpc>
                <a:spcPct val="115000"/>
              </a:lnSpc>
              <a:spcBef>
                <a:spcPts val="0"/>
              </a:spcBef>
              <a:spcAft>
                <a:spcPts val="0"/>
              </a:spcAft>
              <a:buClr>
                <a:schemeClr val="dk1"/>
              </a:buClr>
              <a:buSzPts val="1350"/>
              <a:buChar char="●"/>
            </a:pPr>
            <a:r>
              <a:rPr lang="en-GB" sz="1350">
                <a:solidFill>
                  <a:schemeClr val="dk1"/>
                </a:solidFill>
                <a:highlight>
                  <a:srgbClr val="FFFFFF"/>
                </a:highlight>
              </a:rPr>
              <a:t>Aplicaciones web de nivel empresarial: gracias a Typescript, puede diseñar aplicaciones reutilizando componentes y diferentes módulos. Además, con la amplia variedad de bibliotecas, puede ahorrar mucho trabajo durante el proyecto.</a:t>
            </a:r>
            <a:endParaRPr sz="1350">
              <a:solidFill>
                <a:schemeClr val="dk1"/>
              </a:solidFill>
              <a:highlight>
                <a:srgbClr val="FFFFFF"/>
              </a:highlight>
            </a:endParaRPr>
          </a:p>
          <a:p>
            <a:pPr indent="-314325" lvl="0" marL="457200" rtl="0" algn="l">
              <a:lnSpc>
                <a:spcPct val="115000"/>
              </a:lnSpc>
              <a:spcBef>
                <a:spcPts val="0"/>
              </a:spcBef>
              <a:spcAft>
                <a:spcPts val="0"/>
              </a:spcAft>
              <a:buClr>
                <a:schemeClr val="dk1"/>
              </a:buClr>
              <a:buSzPts val="1350"/>
              <a:buChar char="●"/>
            </a:pPr>
            <a:r>
              <a:rPr lang="en-GB" sz="1350">
                <a:solidFill>
                  <a:schemeClr val="dk1"/>
                </a:solidFill>
                <a:highlight>
                  <a:srgbClr val="FFFFFF"/>
                </a:highlight>
              </a:rPr>
              <a:t>Aplicaciones de una sola página / aplicaciones web progresivas (SPA / PWA): si necesita diseñar aplicaciones minimalistas pero altamente dinámicas, Angular es la respuesta.</a:t>
            </a:r>
            <a:endParaRPr sz="1350">
              <a:solidFill>
                <a:schemeClr val="dk1"/>
              </a:solidFill>
              <a:highlight>
                <a:srgbClr val="FFFFFF"/>
              </a:highlight>
            </a:endParaRPr>
          </a:p>
          <a:p>
            <a:pPr indent="0" lvl="0" marL="0" rtl="0" algn="l">
              <a:spcBef>
                <a:spcPts val="150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f0b1892a0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f0b1892a0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7647"/>
              </a:lnSpc>
              <a:spcBef>
                <a:spcPts val="1200"/>
              </a:spcBef>
              <a:spcAft>
                <a:spcPts val="0"/>
              </a:spcAft>
              <a:buClr>
                <a:schemeClr val="dk1"/>
              </a:buClr>
              <a:buSzPts val="1100"/>
              <a:buFont typeface="Arial"/>
              <a:buNone/>
            </a:pPr>
            <a:r>
              <a:rPr lang="en-GB" sz="1400">
                <a:solidFill>
                  <a:schemeClr val="dk1"/>
                </a:solidFill>
                <a:highlight>
                  <a:srgbClr val="FFFFFF"/>
                </a:highlight>
                <a:latin typeface="Helvetica Neue Light"/>
                <a:ea typeface="Helvetica Neue Light"/>
                <a:cs typeface="Helvetica Neue Light"/>
                <a:sym typeface="Helvetica Neue Light"/>
              </a:rPr>
              <a:t>Cuándo no usar Angular</a:t>
            </a:r>
            <a:endParaRPr sz="14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1200"/>
              </a:spcBef>
              <a:spcAft>
                <a:spcPts val="0"/>
              </a:spcAft>
              <a:buClr>
                <a:schemeClr val="dk1"/>
              </a:buClr>
              <a:buSzPts val="1100"/>
              <a:buFont typeface="Arial"/>
              <a:buNone/>
            </a:pPr>
            <a:r>
              <a:rPr lang="en-GB" sz="1400">
                <a:solidFill>
                  <a:schemeClr val="dk1"/>
                </a:solidFill>
                <a:highlight>
                  <a:srgbClr val="FFFFFF"/>
                </a:highlight>
                <a:latin typeface="Helvetica Neue Light"/>
                <a:ea typeface="Helvetica Neue Light"/>
                <a:cs typeface="Helvetica Neue Light"/>
                <a:sym typeface="Helvetica Neue Light"/>
              </a:rPr>
              <a:t>Aunque Angular se usa para casi cualquier cosa, puede haber ciertos casos en los que deba confiar en otras plataformas. Por ejemplo:</a:t>
            </a:r>
            <a:endParaRPr sz="1400">
              <a:solidFill>
                <a:schemeClr val="dk1"/>
              </a:solidFill>
              <a:highlight>
                <a:srgbClr val="FFFFFF"/>
              </a:highlight>
              <a:latin typeface="Helvetica Neue Light"/>
              <a:ea typeface="Helvetica Neue Light"/>
              <a:cs typeface="Helvetica Neue Light"/>
              <a:sym typeface="Helvetica Neue Light"/>
            </a:endParaRPr>
          </a:p>
          <a:p>
            <a:pPr indent="-317500" lvl="0" marL="457200" rtl="0" algn="l">
              <a:lnSpc>
                <a:spcPct val="115000"/>
              </a:lnSpc>
              <a:spcBef>
                <a:spcPts val="1500"/>
              </a:spcBef>
              <a:spcAft>
                <a:spcPts val="0"/>
              </a:spcAft>
              <a:buClr>
                <a:schemeClr val="dk1"/>
              </a:buClr>
              <a:buSzPts val="1400"/>
              <a:buFont typeface="Helvetica Neue Light"/>
              <a:buChar char="●"/>
            </a:pPr>
            <a:r>
              <a:rPr lang="en-GB" sz="1400">
                <a:solidFill>
                  <a:schemeClr val="dk1"/>
                </a:solidFill>
                <a:highlight>
                  <a:srgbClr val="FFFFFF"/>
                </a:highlight>
                <a:latin typeface="Helvetica Neue Light"/>
                <a:ea typeface="Helvetica Neue Light"/>
                <a:cs typeface="Helvetica Neue Light"/>
                <a:sym typeface="Helvetica Neue Light"/>
              </a:rPr>
              <a:t>Cuando tienes páginas con contenido estático que no requieren personalización por parte del usuario: Implementar Angular en este tipo de páginas solo genera una sobrecarga de trabajo y páginas mucho más pesadas de lo necesario.</a:t>
            </a:r>
            <a:endParaRPr sz="1400">
              <a:solidFill>
                <a:schemeClr val="dk1"/>
              </a:solidFill>
              <a:highlight>
                <a:srgbClr val="FFFFFF"/>
              </a:highlight>
              <a:latin typeface="Helvetica Neue Light"/>
              <a:ea typeface="Helvetica Neue Light"/>
              <a:cs typeface="Helvetica Neue Light"/>
              <a:sym typeface="Helvetica Neue Light"/>
            </a:endParaRPr>
          </a:p>
          <a:p>
            <a:pPr indent="-317500" lvl="0" marL="457200" rtl="0" algn="l">
              <a:lnSpc>
                <a:spcPct val="115000"/>
              </a:lnSpc>
              <a:spcBef>
                <a:spcPts val="0"/>
              </a:spcBef>
              <a:spcAft>
                <a:spcPts val="0"/>
              </a:spcAft>
              <a:buClr>
                <a:schemeClr val="dk1"/>
              </a:buClr>
              <a:buSzPts val="1400"/>
              <a:buFont typeface="Helvetica Neue Light"/>
              <a:buChar char="●"/>
            </a:pPr>
            <a:r>
              <a:rPr lang="en-GB" sz="1400">
                <a:solidFill>
                  <a:schemeClr val="dk1"/>
                </a:solidFill>
                <a:highlight>
                  <a:srgbClr val="FFFFFF"/>
                </a:highlight>
                <a:latin typeface="Helvetica Neue Light"/>
                <a:ea typeface="Helvetica Neue Light"/>
                <a:cs typeface="Helvetica Neue Light"/>
                <a:sym typeface="Helvetica Neue Light"/>
              </a:rPr>
              <a:t>Aplicaciones diseñadas en un estilo de microservicio: aunque Angular es una solución completa, bajo este estilo de desarrollo no tiene todo el control que necesita para construir un proyecto escalable.</a:t>
            </a:r>
            <a:endParaRPr sz="1400">
              <a:solidFill>
                <a:schemeClr val="dk1"/>
              </a:solidFill>
              <a:highlight>
                <a:srgbClr val="FFFFFF"/>
              </a:highlight>
              <a:latin typeface="Helvetica Neue Light"/>
              <a:ea typeface="Helvetica Neue Light"/>
              <a:cs typeface="Helvetica Neue Light"/>
              <a:sym typeface="Helvetica Neue Light"/>
            </a:endParaRPr>
          </a:p>
          <a:p>
            <a:pPr indent="-317500" lvl="0" marL="457200" rtl="0" algn="l">
              <a:lnSpc>
                <a:spcPct val="115000"/>
              </a:lnSpc>
              <a:spcBef>
                <a:spcPts val="0"/>
              </a:spcBef>
              <a:spcAft>
                <a:spcPts val="0"/>
              </a:spcAft>
              <a:buClr>
                <a:schemeClr val="dk1"/>
              </a:buClr>
              <a:buSzPts val="1400"/>
              <a:buFont typeface="Helvetica Neue Light"/>
              <a:buChar char="●"/>
            </a:pPr>
            <a:r>
              <a:rPr lang="en-GB" sz="1400">
                <a:solidFill>
                  <a:schemeClr val="dk1"/>
                </a:solidFill>
                <a:highlight>
                  <a:srgbClr val="FFFFFF"/>
                </a:highlight>
                <a:latin typeface="Helvetica Neue Light"/>
                <a:ea typeface="Helvetica Neue Light"/>
                <a:cs typeface="Helvetica Neue Light"/>
                <a:sym typeface="Helvetica Neue Light"/>
              </a:rPr>
              <a:t>Sitios web optimizados para motores de búsqueda (SEO): Angular no es compatible con SEO, por lo que optimizar su sitio para los motores de búsqueda (si ese es su objetivo) llevará mucho tiempo.</a:t>
            </a:r>
            <a:endParaRPr sz="1400">
              <a:latin typeface="Helvetica Neue Light"/>
              <a:ea typeface="Helvetica Neue Light"/>
              <a:cs typeface="Helvetica Neue Light"/>
              <a:sym typeface="Helvetica Neue Light"/>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f54ccb78eb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f54ccb78eb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f0b1892a07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f0b1892a07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f0b1892a0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f0b1892a0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f0b1892a07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f0b1892a0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08196f36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08196f36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2"/>
              </a:rPr>
              <a:t>https://coderhouse.typeform.com/to/FJ1pOzCC</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f0c06017f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f0c06017f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400">
                <a:solidFill>
                  <a:srgbClr val="494642"/>
                </a:solidFill>
                <a:latin typeface="Helvetica Neue Light"/>
                <a:ea typeface="Helvetica Neue Light"/>
                <a:cs typeface="Helvetica Neue Light"/>
                <a:sym typeface="Helvetica Neue Light"/>
              </a:rPr>
              <a:t>En curso utilizaremos específica </a:t>
            </a:r>
            <a:r>
              <a:rPr b="1" lang="en-GB" sz="1400">
                <a:solidFill>
                  <a:srgbClr val="494642"/>
                </a:solidFill>
                <a:latin typeface="Helvetica Neue"/>
                <a:ea typeface="Helvetica Neue"/>
                <a:cs typeface="Helvetica Neue"/>
                <a:sym typeface="Helvetica Neue"/>
              </a:rPr>
              <a:t>Chrome </a:t>
            </a:r>
            <a:r>
              <a:rPr lang="en-GB" sz="1400">
                <a:solidFill>
                  <a:srgbClr val="494642"/>
                </a:solidFill>
                <a:latin typeface="Helvetica Neue Light"/>
                <a:ea typeface="Helvetica Neue Light"/>
                <a:cs typeface="Helvetica Neue Light"/>
                <a:sym typeface="Helvetica Neue Light"/>
              </a:rPr>
              <a:t>particularmente por sus herramientas de desarrollo.</a:t>
            </a:r>
            <a:endParaRPr sz="1400">
              <a:solidFill>
                <a:srgbClr val="494642"/>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f0b1892a07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f0b1892a07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50">
                <a:solidFill>
                  <a:srgbClr val="494642"/>
                </a:solidFill>
                <a:latin typeface="Helvetica Neue Light"/>
                <a:ea typeface="Helvetica Neue Light"/>
                <a:cs typeface="Helvetica Neue Light"/>
                <a:sym typeface="Helvetica Neue Light"/>
              </a:rPr>
              <a:t>Cualquier alternativa a terminal que tengan disponibles en sus equipos se puede utilizar, en general no es necesaria una instalación ya que siempre disponemos de una alternativa en nuestros equipos. En los casos de iTerm o git bash hay que proceder a la descarga y a un proceso de instalación.</a:t>
            </a:r>
            <a:endParaRPr sz="300">
              <a:latin typeface="Helvetica Neue Light"/>
              <a:ea typeface="Helvetica Neue Light"/>
              <a:cs typeface="Helvetica Neue Light"/>
              <a:sym typeface="Helvetica Neue Light"/>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f0b1892a07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f0b1892a07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50">
                <a:solidFill>
                  <a:srgbClr val="494642"/>
                </a:solidFill>
                <a:latin typeface="Helvetica Neue Light"/>
                <a:ea typeface="Helvetica Neue Light"/>
                <a:cs typeface="Helvetica Neue Light"/>
                <a:sym typeface="Helvetica Neue Light"/>
              </a:rPr>
              <a:t>Cualquier alternativa a terminal que tengan disponibles en sus equipos se puede utilizar, en general no es necesaria una instalación ya que siempre disponemos de una alternativa en nuestros equipos. En los casos de iTerm o git bash hay que proceder a la descarga y a un proceso de instalación.</a:t>
            </a:r>
            <a:endParaRPr sz="300">
              <a:latin typeface="Helvetica Neue Light"/>
              <a:ea typeface="Helvetica Neue Light"/>
              <a:cs typeface="Helvetica Neue Light"/>
              <a:sym typeface="Helvetica Neue Light"/>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f0b1892a07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f0b1892a07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50">
                <a:solidFill>
                  <a:srgbClr val="494642"/>
                </a:solidFill>
                <a:latin typeface="Helvetica Neue Light"/>
                <a:ea typeface="Helvetica Neue Light"/>
                <a:cs typeface="Helvetica Neue Light"/>
                <a:sym typeface="Helvetica Neue Light"/>
              </a:rPr>
              <a:t>Cualquier alternativa a terminal que tengan disponibles en sus equipos se puede utilizar, en general no es necesaria una instalación ya que siempre disponemos de una alternativa en nuestros equipos. En los casos de iTerm o git bash hay que proceder a la descarga y a un proceso de instalación.</a:t>
            </a:r>
            <a:endParaRPr sz="300">
              <a:latin typeface="Helvetica Neue Light"/>
              <a:ea typeface="Helvetica Neue Light"/>
              <a:cs typeface="Helvetica Neue Light"/>
              <a:sym typeface="Helvetica Neue Light"/>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f0b1892a07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f0b1892a07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300">
                <a:solidFill>
                  <a:schemeClr val="dk1"/>
                </a:solidFill>
                <a:latin typeface="Helvetica Neue Light"/>
                <a:ea typeface="Helvetica Neue Light"/>
                <a:cs typeface="Helvetica Neue Light"/>
                <a:sym typeface="Helvetica Neue Light"/>
              </a:rPr>
              <a:t>Npm es simplemente un gestor de paquetes Javascript que viene en la instalación de Runtime de NodeJS.</a:t>
            </a:r>
            <a:endParaRPr sz="13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f54ccb78eb_1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f54ccb78eb_1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300">
                <a:latin typeface="Helvetica Neue Light"/>
                <a:ea typeface="Helvetica Neue Light"/>
                <a:cs typeface="Helvetica Neue Light"/>
                <a:sym typeface="Helvetica Neue Light"/>
              </a:rPr>
              <a:t>Profesor/a: Simplemente es contar o mostrar rápidamente cómo es el proceso de instalación para que los/as estudiantes lo hagan sin temor por su cuenta.</a:t>
            </a:r>
            <a:endParaRPr sz="1300">
              <a:latin typeface="Helvetica Neue Light"/>
              <a:ea typeface="Helvetica Neue Light"/>
              <a:cs typeface="Helvetica Neue Light"/>
              <a:sym typeface="Helvetica Neue Light"/>
            </a:endParaRPr>
          </a:p>
          <a:p>
            <a:pPr indent="0" lvl="0" marL="0" rtl="0" algn="l">
              <a:spcBef>
                <a:spcPts val="0"/>
              </a:spcBef>
              <a:spcAft>
                <a:spcPts val="0"/>
              </a:spcAft>
              <a:buNone/>
            </a:pPr>
            <a:r>
              <a:rPr lang="en-GB" sz="1300">
                <a:latin typeface="Helvetica Neue Light"/>
                <a:ea typeface="Helvetica Neue Light"/>
                <a:cs typeface="Helvetica Neue Light"/>
                <a:sym typeface="Helvetica Neue Light"/>
              </a:rPr>
              <a:t>No se espera dedicarle mucho tiempo a esta etapa.</a:t>
            </a:r>
            <a:endParaRPr sz="1300">
              <a:latin typeface="Helvetica Neue Light"/>
              <a:ea typeface="Helvetica Neue Light"/>
              <a:cs typeface="Helvetica Neue Light"/>
              <a:sym typeface="Helvetica Neue Light"/>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f0b1892a07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f0b1892a07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2"/>
              </a:rPr>
              <a:t>https://nodejs.org/en/</a:t>
            </a:r>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f0b1892a07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f0b1892a07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f0b1892a07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f0b1892a07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fcb5ef239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fcb5ef239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902db67373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902db67373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edfb24b857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edfb24b857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f0b1892a07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f0b1892a07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Las instalaciones globales en mac y linux requieren de anteponer el comando sudo  sudo npm install -g @angular/cli</a:t>
            </a:r>
            <a:endParaRPr/>
          </a:p>
          <a:p>
            <a:pPr indent="0" lvl="0" marL="0" rtl="0" algn="l">
              <a:spcBef>
                <a:spcPts val="0"/>
              </a:spcBef>
              <a:spcAft>
                <a:spcPts val="0"/>
              </a:spcAft>
              <a:buNone/>
            </a:pPr>
            <a:r>
              <a:rPr lang="en-GB"/>
              <a:t>En ciertas </a:t>
            </a:r>
            <a:r>
              <a:rPr lang="en-GB"/>
              <a:t>ocasiones</a:t>
            </a:r>
            <a:r>
              <a:rPr lang="en-GB"/>
              <a:t> en windows se necesita iniciar la consola en modo administrador → click boton derecho + shift → Ejecutar como administrador</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11750b031d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11750b031d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Helvetica Neue Light"/>
                <a:ea typeface="Helvetica Neue Light"/>
                <a:cs typeface="Helvetica Neue Light"/>
                <a:sym typeface="Helvetica Neue Light"/>
              </a:rPr>
              <a:t>Las instalaciones globales en mac y linux requieren de anteponer el comando sudo  sudo npm install -g @angular/cli</a:t>
            </a:r>
            <a:endParaRPr>
              <a:latin typeface="Helvetica Neue Light"/>
              <a:ea typeface="Helvetica Neue Light"/>
              <a:cs typeface="Helvetica Neue Light"/>
              <a:sym typeface="Helvetica Neue Light"/>
            </a:endParaRPr>
          </a:p>
          <a:p>
            <a:pPr indent="0" lvl="0" marL="0" rtl="0" algn="l">
              <a:spcBef>
                <a:spcPts val="0"/>
              </a:spcBef>
              <a:spcAft>
                <a:spcPts val="0"/>
              </a:spcAft>
              <a:buNone/>
            </a:pPr>
            <a:r>
              <a:rPr lang="en-GB">
                <a:latin typeface="Helvetica Neue Light"/>
                <a:ea typeface="Helvetica Neue Light"/>
                <a:cs typeface="Helvetica Neue Light"/>
                <a:sym typeface="Helvetica Neue Light"/>
              </a:rPr>
              <a:t>En ciertas ocasiones en windows se necesita iniciar la consola en modo administrador → click boton derecho + shift → Ejecutar como administrador</a:t>
            </a:r>
            <a:endParaRPr>
              <a:latin typeface="Helvetica Neue Light"/>
              <a:ea typeface="Helvetica Neue Light"/>
              <a:cs typeface="Helvetica Neue Light"/>
              <a:sym typeface="Helvetica Neue Light"/>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f0b1892a07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f0b1892a07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Las instalaciones globales en mac y linux requieren de anteponer el comando sudo  sudo npm install -g @angular/cli</a:t>
            </a:r>
            <a:endParaRPr/>
          </a:p>
          <a:p>
            <a:pPr indent="0" lvl="0" marL="0" rtl="0" algn="l">
              <a:spcBef>
                <a:spcPts val="0"/>
              </a:spcBef>
              <a:spcAft>
                <a:spcPts val="0"/>
              </a:spcAft>
              <a:buNone/>
            </a:pPr>
            <a:r>
              <a:rPr lang="en-GB"/>
              <a:t>En ciertas </a:t>
            </a:r>
            <a:r>
              <a:rPr lang="en-GB"/>
              <a:t>ocasiones</a:t>
            </a:r>
            <a:r>
              <a:rPr lang="en-GB"/>
              <a:t> en windows se necesita iniciar la consola en modo administrador → click boton derecho + shift → Ejecutar como administrador</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f0b1892a07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4" name="Google Shape;674;gf0b1892a07_0_2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GB">
                <a:solidFill>
                  <a:schemeClr val="dk1"/>
                </a:solidFill>
              </a:rPr>
              <a:t>Profesor/a:</a:t>
            </a:r>
            <a:r>
              <a:rPr lang="en-GB">
                <a:solidFill>
                  <a:schemeClr val="dk1"/>
                </a:solidFill>
              </a:rPr>
              <a:t> Si el tiempo lo permite podemos </a:t>
            </a:r>
            <a:r>
              <a:rPr lang="en-GB">
                <a:solidFill>
                  <a:schemeClr val="dk1"/>
                </a:solidFill>
              </a:rPr>
              <a:t>crear un proyecto usando angular</a:t>
            </a:r>
            <a:r>
              <a:rPr lang="en-GB">
                <a:solidFill>
                  <a:schemeClr val="dk1"/>
                </a:solidFill>
              </a:rPr>
              <a:t>-</a:t>
            </a:r>
            <a:r>
              <a:rPr lang="en-GB">
                <a:solidFill>
                  <a:schemeClr val="dk1"/>
                </a:solidFill>
              </a:rPr>
              <a:t>cli.</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117102fcce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2" name="Google Shape;682;g117102fcce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solidFill>
                  <a:schemeClr val="dk1"/>
                </a:solidFill>
              </a:rPr>
              <a:t>Usar para challenges genéricos.</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118449b8b2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0" name="Google Shape;690;g118449b8b24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GB">
                <a:solidFill>
                  <a:schemeClr val="dk1"/>
                </a:solidFill>
              </a:rPr>
              <a:t>Profesor/a:</a:t>
            </a:r>
            <a:r>
              <a:rPr lang="en-GB">
                <a:solidFill>
                  <a:schemeClr val="dk1"/>
                </a:solidFill>
              </a:rPr>
              <a:t> Si el tiempo lo permite podemos crear un proyecto usando angular-cli.</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f0b1892a07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f0b1892a07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edfb24b857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edfb24b857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Profesor/a: </a:t>
            </a:r>
            <a:r>
              <a:rPr lang="en-GB"/>
              <a:t>evaluar si es necesario hace un breve repaso de este tema.</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edfb24b857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edfb24b857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b833ee03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b833ee03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edfb24b857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edfb24b857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edfb24b857_0_1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6" name="Google Shape;766;gedfb24b857_0_1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solidFill>
                  <a:schemeClr val="dk1"/>
                </a:solidFill>
              </a:rPr>
              <a:t>Usar para challenges genéricos.</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edfb24b857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edfb24b857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281579fa76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281579fa76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8f27a64521_1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8f27a64521_1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8f27a64521_1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8f27a64521_1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2717ac0180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2717ac0180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281579fa76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281579fa76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ga40ec57a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7" name="Google Shape;817;ga40ec57a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b833ee036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b833ee036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b833ee036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b833ee036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b833ee0360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b833ee0360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p:cSld name="CUSTOM_37">
    <p:spTree>
      <p:nvGrpSpPr>
        <p:cNvPr id="50" name="Shape 5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 name="Shape 52"/>
        <p:cNvGrpSpPr/>
        <p:nvPr/>
      </p:nvGrpSpPr>
      <p:grpSpPr>
        <a:xfrm>
          <a:off x="0" y="0"/>
          <a:ext cx="0" cy="0"/>
          <a:chOff x="0" y="0"/>
          <a:chExt cx="0" cy="0"/>
        </a:xfrm>
      </p:grpSpPr>
      <p:sp>
        <p:nvSpPr>
          <p:cNvPr id="53" name="Google Shape;53;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54" name="Google Shape;54;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55" name="Google Shape;55;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 name="Shape 60"/>
        <p:cNvGrpSpPr/>
        <p:nvPr/>
      </p:nvGrpSpPr>
      <p:grpSpPr>
        <a:xfrm>
          <a:off x="0" y="0"/>
          <a:ext cx="0" cy="0"/>
          <a:chOff x="0" y="0"/>
          <a:chExt cx="0" cy="0"/>
        </a:xfrm>
      </p:grpSpPr>
      <p:sp>
        <p:nvSpPr>
          <p:cNvPr id="61" name="Google Shape;61;p1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2" name="Google Shape;62;p1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3" name="Google Shape;63;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4" name="Shape 64"/>
        <p:cNvGrpSpPr/>
        <p:nvPr/>
      </p:nvGrpSpPr>
      <p:grpSpPr>
        <a:xfrm>
          <a:off x="0" y="0"/>
          <a:ext cx="0" cy="0"/>
          <a:chOff x="0" y="0"/>
          <a:chExt cx="0" cy="0"/>
        </a:xfrm>
      </p:grpSpPr>
      <p:sp>
        <p:nvSpPr>
          <p:cNvPr id="65" name="Google Shape;65;p1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6" name="Google Shape;6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7" name="Shape 67"/>
        <p:cNvGrpSpPr/>
        <p:nvPr/>
      </p:nvGrpSpPr>
      <p:grpSpPr>
        <a:xfrm>
          <a:off x="0" y="0"/>
          <a:ext cx="0" cy="0"/>
          <a:chOff x="0" y="0"/>
          <a:chExt cx="0" cy="0"/>
        </a:xfrm>
      </p:grpSpPr>
      <p:sp>
        <p:nvSpPr>
          <p:cNvPr id="68" name="Google Shape;68;p1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 name="Google Shape;69;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0" name="Google Shape;70;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 name="Google Shape;73;p2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4" name="Google Shape;74;p2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5" name="Google Shape;75;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2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8" name="Google Shape;78;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 name="Shape 79"/>
        <p:cNvGrpSpPr/>
        <p:nvPr/>
      </p:nvGrpSpPr>
      <p:grpSpPr>
        <a:xfrm>
          <a:off x="0" y="0"/>
          <a:ext cx="0" cy="0"/>
          <a:chOff x="0" y="0"/>
          <a:chExt cx="0" cy="0"/>
        </a:xfrm>
      </p:grpSpPr>
      <p:sp>
        <p:nvSpPr>
          <p:cNvPr id="80" name="Google Shape;80;p2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1" name="Google Shape;81;p22"/>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2" name="Google Shape;82;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3" name="Shape 83"/>
        <p:cNvGrpSpPr/>
        <p:nvPr/>
      </p:nvGrpSpPr>
      <p:grpSpPr>
        <a:xfrm>
          <a:off x="0" y="0"/>
          <a:ext cx="0" cy="0"/>
          <a:chOff x="0" y="0"/>
          <a:chExt cx="0" cy="0"/>
        </a:xfrm>
      </p:grpSpPr>
      <p:sp>
        <p:nvSpPr>
          <p:cNvPr id="84" name="Google Shape;84;p23"/>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5" name="Google Shape;85;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2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4"/>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9" name="Google Shape;89;p24"/>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0" name="Google Shape;90;p24"/>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91" name="Google Shape;9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2" name="Shape 92"/>
        <p:cNvGrpSpPr/>
        <p:nvPr/>
      </p:nvGrpSpPr>
      <p:grpSpPr>
        <a:xfrm>
          <a:off x="0" y="0"/>
          <a:ext cx="0" cy="0"/>
          <a:chOff x="0" y="0"/>
          <a:chExt cx="0" cy="0"/>
        </a:xfrm>
      </p:grpSpPr>
      <p:sp>
        <p:nvSpPr>
          <p:cNvPr id="93" name="Google Shape;93;p25"/>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94" name="Google Shape;94;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5" name="Shape 95"/>
        <p:cNvGrpSpPr/>
        <p:nvPr/>
      </p:nvGrpSpPr>
      <p:grpSpPr>
        <a:xfrm>
          <a:off x="0" y="0"/>
          <a:ext cx="0" cy="0"/>
          <a:chOff x="0" y="0"/>
          <a:chExt cx="0" cy="0"/>
        </a:xfrm>
      </p:grpSpPr>
      <p:sp>
        <p:nvSpPr>
          <p:cNvPr id="96" name="Google Shape;96;p2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7" name="Google Shape;97;p26"/>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8" name="Google Shape;98;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9" name="Shape 99"/>
        <p:cNvGrpSpPr/>
        <p:nvPr/>
      </p:nvGrpSpPr>
      <p:grpSpPr>
        <a:xfrm>
          <a:off x="0" y="0"/>
          <a:ext cx="0" cy="0"/>
          <a:chOff x="0" y="0"/>
          <a:chExt cx="0" cy="0"/>
        </a:xfrm>
      </p:grpSpPr>
      <p:sp>
        <p:nvSpPr>
          <p:cNvPr id="100" name="Google Shape;100;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p:cSld name="CUSTOM_37">
    <p:spTree>
      <p:nvGrpSpPr>
        <p:cNvPr id="101" name="Shape 101"/>
        <p:cNvGrpSpPr/>
        <p:nvPr/>
      </p:nvGrpSpPr>
      <p:grpSpPr>
        <a:xfrm>
          <a:off x="0" y="0"/>
          <a:ext cx="0" cy="0"/>
          <a:chOff x="0" y="0"/>
          <a:chExt cx="0" cy="0"/>
        </a:xfrm>
      </p:grpSpPr>
      <p:pic>
        <p:nvPicPr>
          <p:cNvPr id="102" name="Google Shape;102;p28"/>
          <p:cNvPicPr preferRelativeResize="0"/>
          <p:nvPr/>
        </p:nvPicPr>
        <p:blipFill>
          <a:blip r:embed="rId2">
            <a:alphaModFix/>
          </a:blip>
          <a:stretch>
            <a:fillRect/>
          </a:stretch>
        </p:blipFill>
        <p:spPr>
          <a:xfrm>
            <a:off x="7800200" y="4740050"/>
            <a:ext cx="1057500" cy="2461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24.xml"/><Relationship Id="rId10" Type="http://schemas.openxmlformats.org/officeDocument/2006/relationships/slideLayout" Target="../slideLayouts/slideLayout23.xml"/><Relationship Id="rId13" Type="http://schemas.openxmlformats.org/officeDocument/2006/relationships/theme" Target="../theme/theme3.xml"/><Relationship Id="rId12" Type="http://schemas.openxmlformats.org/officeDocument/2006/relationships/slideLayout" Target="../slideLayouts/slideLayout25.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 name="Shape 51"/>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6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6" name="Shape 56"/>
        <p:cNvGrpSpPr/>
        <p:nvPr/>
      </p:nvGrpSpPr>
      <p:grpSpPr>
        <a:xfrm>
          <a:off x="0" y="0"/>
          <a:ext cx="0" cy="0"/>
          <a:chOff x="0" y="0"/>
          <a:chExt cx="0" cy="0"/>
        </a:xfrm>
      </p:grpSpPr>
      <p:sp>
        <p:nvSpPr>
          <p:cNvPr id="57" name="Google Shape;57;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8" name="Google Shape;58;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9" name="Google Shape;59;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5.png"/><Relationship Id="rId5"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3.png"/><Relationship Id="rId4" Type="http://schemas.openxmlformats.org/officeDocument/2006/relationships/image" Target="../media/image1.png"/><Relationship Id="rId5"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9.png"/><Relationship Id="rId4" Type="http://schemas.openxmlformats.org/officeDocument/2006/relationships/hyperlink" Target="https://drive.google.com/file/d/1X2TA-Yx9_y2D0O7kmCSxxofh1rXXClWt/view?usp=sharing" TargetMode="External"/><Relationship Id="rId5" Type="http://schemas.openxmlformats.org/officeDocument/2006/relationships/image" Target="../media/image20.png"/><Relationship Id="rId6" Type="http://schemas.openxmlformats.org/officeDocument/2006/relationships/image" Target="../media/image33.png"/><Relationship Id="rId7" Type="http://schemas.openxmlformats.org/officeDocument/2006/relationships/hyperlink" Target="https://drive.google.com/file/d/1z0znDyZDvGRAwbgbjXLo7Rck4gD46Nre/view?usp=sharing" TargetMode="External"/><Relationship Id="rId8"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3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34.png"/><Relationship Id="rId4" Type="http://schemas.openxmlformats.org/officeDocument/2006/relationships/image" Target="../media/image24.png"/><Relationship Id="rId5" Type="http://schemas.openxmlformats.org/officeDocument/2006/relationships/image" Target="../media/image37.png"/><Relationship Id="rId6"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4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4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4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4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45.png"/><Relationship Id="rId9" Type="http://schemas.openxmlformats.org/officeDocument/2006/relationships/image" Target="../media/image41.png"/><Relationship Id="rId5" Type="http://schemas.openxmlformats.org/officeDocument/2006/relationships/image" Target="../media/image43.png"/><Relationship Id="rId6" Type="http://schemas.openxmlformats.org/officeDocument/2006/relationships/image" Target="../media/image50.png"/><Relationship Id="rId7" Type="http://schemas.openxmlformats.org/officeDocument/2006/relationships/image" Target="../media/image52.png"/><Relationship Id="rId8" Type="http://schemas.openxmlformats.org/officeDocument/2006/relationships/image" Target="../media/image4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44.png"/><Relationship Id="rId5" Type="http://schemas.openxmlformats.org/officeDocument/2006/relationships/hyperlink" Target="https://www.youtube.com/watch?v=DO8PrZx3sLY" TargetMode="External"/><Relationship Id="rId6" Type="http://schemas.openxmlformats.org/officeDocument/2006/relationships/image" Target="../media/image4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41.png"/><Relationship Id="rId5" Type="http://schemas.openxmlformats.org/officeDocument/2006/relationships/image" Target="../media/image47.png"/><Relationship Id="rId6"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1.png"/><Relationship Id="rId5"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41.png"/><Relationship Id="rId5" Type="http://schemas.openxmlformats.org/officeDocument/2006/relationships/image" Target="../media/image47.png"/><Relationship Id="rId6" Type="http://schemas.openxmlformats.org/officeDocument/2006/relationships/image" Target="../media/image4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4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 Id="rId3" Type="http://schemas.openxmlformats.org/officeDocument/2006/relationships/image" Target="../media/image53.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png"/><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5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71.png"/><Relationship Id="rId5" Type="http://schemas.openxmlformats.org/officeDocument/2006/relationships/image" Target="../media/image62.png"/><Relationship Id="rId6" Type="http://schemas.openxmlformats.org/officeDocument/2006/relationships/image" Target="../media/image7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png"/><Relationship Id="rId4" Type="http://schemas.openxmlformats.org/officeDocument/2006/relationships/image" Target="../media/image71.png"/><Relationship Id="rId5" Type="http://schemas.openxmlformats.org/officeDocument/2006/relationships/image" Target="../media/image62.png"/><Relationship Id="rId6" Type="http://schemas.openxmlformats.org/officeDocument/2006/relationships/image" Target="../media/image7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png"/><Relationship Id="rId4" Type="http://schemas.openxmlformats.org/officeDocument/2006/relationships/image" Target="../media/image71.png"/><Relationship Id="rId5" Type="http://schemas.openxmlformats.org/officeDocument/2006/relationships/image" Target="../media/image62.png"/><Relationship Id="rId6" Type="http://schemas.openxmlformats.org/officeDocument/2006/relationships/image" Target="../media/image7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0.png"/><Relationship Id="rId5" Type="http://schemas.openxmlformats.org/officeDocument/2006/relationships/hyperlink" Target="https://coderhouse.typeform.com/to/FJ1pOzCC" TargetMode="External"/><Relationship Id="rId6" Type="http://schemas.openxmlformats.org/officeDocument/2006/relationships/image" Target="../media/image1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png"/><Relationship Id="rId4" Type="http://schemas.openxmlformats.org/officeDocument/2006/relationships/image" Target="../media/image56.png"/><Relationship Id="rId5" Type="http://schemas.openxmlformats.org/officeDocument/2006/relationships/image" Target="../media/image55.png"/><Relationship Id="rId6" Type="http://schemas.openxmlformats.org/officeDocument/2006/relationships/image" Target="../media/image58.png"/><Relationship Id="rId7" Type="http://schemas.openxmlformats.org/officeDocument/2006/relationships/image" Target="../media/image61.png"/><Relationship Id="rId8" Type="http://schemas.openxmlformats.org/officeDocument/2006/relationships/image" Target="../media/image5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png"/><Relationship Id="rId4" Type="http://schemas.openxmlformats.org/officeDocument/2006/relationships/image" Target="../media/image5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png"/><Relationship Id="rId4" Type="http://schemas.openxmlformats.org/officeDocument/2006/relationships/image" Target="../media/image31.png"/></Relationships>
</file>

<file path=ppt/slides/_rels/slide43.xml.rels><?xml version="1.0" encoding="UTF-8" standalone="yes"?><Relationships xmlns="http://schemas.openxmlformats.org/package/2006/relationships"><Relationship Id="rId11" Type="http://schemas.openxmlformats.org/officeDocument/2006/relationships/image" Target="../media/image67.png"/><Relationship Id="rId10" Type="http://schemas.openxmlformats.org/officeDocument/2006/relationships/hyperlink" Target="https://marketplace.visualstudio.com/items?itemName=pmneo.tsimporter" TargetMode="External"/><Relationship Id="rId12" Type="http://schemas.openxmlformats.org/officeDocument/2006/relationships/image" Target="../media/image70.png"/><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png"/><Relationship Id="rId4" Type="http://schemas.openxmlformats.org/officeDocument/2006/relationships/hyperlink" Target="https://marketplace.visualstudio.com/items?itemName=CoenraadS.bracket-pair-colorizer-2" TargetMode="External"/><Relationship Id="rId9" Type="http://schemas.openxmlformats.org/officeDocument/2006/relationships/hyperlink" Target="https://marketplace.visualstudio.com/items?itemName=formulahendry.auto-close-tag" TargetMode="External"/><Relationship Id="rId5" Type="http://schemas.openxmlformats.org/officeDocument/2006/relationships/hyperlink" Target="https://marketplace.visualstudio.com/items?itemName=PKief.material-icon-theme" TargetMode="External"/><Relationship Id="rId6" Type="http://schemas.openxmlformats.org/officeDocument/2006/relationships/hyperlink" Target="https://marketplace.visualstudio.com/items?itemName=Mikael.Angular-BeastCode" TargetMode="External"/><Relationship Id="rId7" Type="http://schemas.openxmlformats.org/officeDocument/2006/relationships/hyperlink" Target="https://marketplace.visualstudio.com/items?itemName=Angular.ng-template" TargetMode="External"/><Relationship Id="rId8" Type="http://schemas.openxmlformats.org/officeDocument/2006/relationships/hyperlink" Target="https://marketplace.visualstudio.com/items?itemName=natewallace.angular2-inlin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png"/><Relationship Id="rId4" Type="http://schemas.openxmlformats.org/officeDocument/2006/relationships/image" Target="../media/image6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1.png"/><Relationship Id="rId4" Type="http://schemas.openxmlformats.org/officeDocument/2006/relationships/image" Target="../media/image60.png"/><Relationship Id="rId5" Type="http://schemas.openxmlformats.org/officeDocument/2006/relationships/image" Target="../media/image63.png"/><Relationship Id="rId6" Type="http://schemas.openxmlformats.org/officeDocument/2006/relationships/image" Target="../media/image66.png"/><Relationship Id="rId7" Type="http://schemas.openxmlformats.org/officeDocument/2006/relationships/image" Target="../media/image64.png"/><Relationship Id="rId8" Type="http://schemas.openxmlformats.org/officeDocument/2006/relationships/image" Target="../media/image6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png"/><Relationship Id="rId4" Type="http://schemas.openxmlformats.org/officeDocument/2006/relationships/image" Target="../media/image72.png"/><Relationship Id="rId5" Type="http://schemas.openxmlformats.org/officeDocument/2006/relationships/hyperlink" Target="https://nodejs.org/en/" TargetMode="External"/><Relationship Id="rId6" Type="http://schemas.openxmlformats.org/officeDocument/2006/relationships/image" Target="../media/image6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png"/><Relationship Id="rId4" Type="http://schemas.openxmlformats.org/officeDocument/2006/relationships/image" Target="../media/image68.png"/><Relationship Id="rId5" Type="http://schemas.openxmlformats.org/officeDocument/2006/relationships/image" Target="../media/image69.png"/><Relationship Id="rId6" Type="http://schemas.openxmlformats.org/officeDocument/2006/relationships/image" Target="../media/image6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png"/><Relationship Id="rId4" Type="http://schemas.openxmlformats.org/officeDocument/2006/relationships/image" Target="../media/image80.png"/><Relationship Id="rId5" Type="http://schemas.openxmlformats.org/officeDocument/2006/relationships/image" Target="../media/image6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hyperlink" Target="https://coderhouse.typeform.com/to/nRSvWstq#camada=xxxxx&amp;studentemail=xxxxx" TargetMode="External"/><Relationship Id="rId5"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png"/><Relationship Id="rId4" Type="http://schemas.openxmlformats.org/officeDocument/2006/relationships/image" Target="../media/image73.png"/><Relationship Id="rId5" Type="http://schemas.openxmlformats.org/officeDocument/2006/relationships/image" Target="../media/image7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png"/><Relationship Id="rId4" Type="http://schemas.openxmlformats.org/officeDocument/2006/relationships/image" Target="../media/image76.png"/><Relationship Id="rId5" Type="http://schemas.openxmlformats.org/officeDocument/2006/relationships/image" Target="../media/image7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png"/><Relationship Id="rId4" Type="http://schemas.openxmlformats.org/officeDocument/2006/relationships/image" Target="../media/image78.png"/><Relationship Id="rId5" Type="http://schemas.openxmlformats.org/officeDocument/2006/relationships/image" Target="../media/image8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png"/><Relationship Id="rId4" Type="http://schemas.openxmlformats.org/officeDocument/2006/relationships/image" Target="../media/image78.png"/><Relationship Id="rId5" Type="http://schemas.openxmlformats.org/officeDocument/2006/relationships/image" Target="../media/image83.png"/><Relationship Id="rId6" Type="http://schemas.openxmlformats.org/officeDocument/2006/relationships/image" Target="../media/image81.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20.png"/><Relationship Id="rId4" Type="http://schemas.openxmlformats.org/officeDocument/2006/relationships/image" Target="../media/image78.png"/><Relationship Id="rId5" Type="http://schemas.openxmlformats.org/officeDocument/2006/relationships/image" Target="../media/image85.gi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1.png"/><Relationship Id="rId4" Type="http://schemas.openxmlformats.org/officeDocument/2006/relationships/image" Target="../media/image2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20.png"/><Relationship Id="rId4" Type="http://schemas.openxmlformats.org/officeDocument/2006/relationships/image" Target="../media/image78.png"/><Relationship Id="rId5" Type="http://schemas.openxmlformats.org/officeDocument/2006/relationships/image" Target="../media/image87.gi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1.png"/><Relationship Id="rId4" Type="http://schemas.openxmlformats.org/officeDocument/2006/relationships/image" Target="../media/image71.png"/><Relationship Id="rId5" Type="http://schemas.openxmlformats.org/officeDocument/2006/relationships/image" Target="../media/image62.png"/><Relationship Id="rId6" Type="http://schemas.openxmlformats.org/officeDocument/2006/relationships/image" Target="../media/image79.png"/><Relationship Id="rId7" Type="http://schemas.openxmlformats.org/officeDocument/2006/relationships/image" Target="../media/image95.png"/><Relationship Id="rId8" Type="http://schemas.openxmlformats.org/officeDocument/2006/relationships/image" Target="../media/image78.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89.png"/><Relationship Id="rId4" Type="http://schemas.openxmlformats.org/officeDocument/2006/relationships/image" Target="../media/image102.png"/><Relationship Id="rId5" Type="http://schemas.openxmlformats.org/officeDocument/2006/relationships/image" Target="../media/image101.png"/><Relationship Id="rId6" Type="http://schemas.openxmlformats.org/officeDocument/2006/relationships/image" Target="../media/image1.png"/><Relationship Id="rId7" Type="http://schemas.openxmlformats.org/officeDocument/2006/relationships/image" Target="../media/image78.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png"/><Relationship Id="rId4" Type="http://schemas.openxmlformats.org/officeDocument/2006/relationships/image" Target="../media/image95.png"/><Relationship Id="rId5" Type="http://schemas.openxmlformats.org/officeDocument/2006/relationships/image" Target="../media/image78.png"/><Relationship Id="rId6" Type="http://schemas.openxmlformats.org/officeDocument/2006/relationships/hyperlink" Target="https://education.github.com/git-cheat-sheet-education.pdf" TargetMode="External"/><Relationship Id="rId7" Type="http://schemas.openxmlformats.org/officeDocument/2006/relationships/hyperlink" Target="https://education.github.com/git-cheat-sheet-education.pdf"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youtu.be/sNVjfMLofSg" TargetMode="External"/><Relationship Id="rId4" Type="http://schemas.openxmlformats.org/officeDocument/2006/relationships/hyperlink" Target="https://drive.google.com/file/d/1OeGepr7_wno1kmd1_tjZ3jG_hMt4BL8W/view?usp=sharing" TargetMode="External"/><Relationship Id="rId5" Type="http://schemas.openxmlformats.org/officeDocument/2006/relationships/hyperlink" Target="https://drive.google.com/file/d/1OeGepr7_wno1kmd1_tjZ3jG_hMt4BL8W/view?usp=sharing" TargetMode="External"/><Relationship Id="rId6" Type="http://schemas.openxmlformats.org/officeDocument/2006/relationships/hyperlink" Target="https://drive.google.com/file/d/1OeGepr7_wno1kmd1_tjZ3jG_hMt4BL8W/view?usp=sharing" TargetMode="External"/><Relationship Id="rId7" Type="http://schemas.openxmlformats.org/officeDocument/2006/relationships/image" Target="../media/image1.png"/><Relationship Id="rId8" Type="http://schemas.openxmlformats.org/officeDocument/2006/relationships/image" Target="../media/image6.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png"/><Relationship Id="rId4" Type="http://schemas.openxmlformats.org/officeDocument/2006/relationships/image" Target="../media/image95.png"/><Relationship Id="rId5" Type="http://schemas.openxmlformats.org/officeDocument/2006/relationships/image" Target="../media/image78.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png"/><Relationship Id="rId4" Type="http://schemas.openxmlformats.org/officeDocument/2006/relationships/image" Target="../media/image2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png"/><Relationship Id="rId4" Type="http://schemas.openxmlformats.org/officeDocument/2006/relationships/image" Target="../media/image90.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3.png"/><Relationship Id="rId4" Type="http://schemas.openxmlformats.org/officeDocument/2006/relationships/image" Target="../media/image92.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4.xml"/><Relationship Id="rId3" Type="http://schemas.openxmlformats.org/officeDocument/2006/relationships/image" Target="../media/image44.png"/><Relationship Id="rId4" Type="http://schemas.openxmlformats.org/officeDocument/2006/relationships/image" Target="../media/image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5.xml"/><Relationship Id="rId3" Type="http://schemas.openxmlformats.org/officeDocument/2006/relationships/hyperlink" Target="https://angular.io/docs" TargetMode="External"/><Relationship Id="rId4" Type="http://schemas.openxmlformats.org/officeDocument/2006/relationships/hyperlink" Target="https://angular.io/cli" TargetMode="External"/><Relationship Id="rId5" Type="http://schemas.openxmlformats.org/officeDocument/2006/relationships/hyperlink" Target="https://www.youtube.com/watch?v=DO8PrZx3sLY" TargetMode="External"/><Relationship Id="rId6" Type="http://schemas.openxmlformats.org/officeDocument/2006/relationships/image" Target="../media/image1.png"/><Relationship Id="rId7" Type="http://schemas.openxmlformats.org/officeDocument/2006/relationships/image" Target="../media/image98.png"/><Relationship Id="rId8" Type="http://schemas.openxmlformats.org/officeDocument/2006/relationships/image" Target="../media/image96.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13.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13.png"/><Relationship Id="rId4" Type="http://schemas.openxmlformats.org/officeDocument/2006/relationships/image" Target="../media/image9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29"/>
          <p:cNvSpPr txBox="1"/>
          <p:nvPr/>
        </p:nvSpPr>
        <p:spPr>
          <a:xfrm>
            <a:off x="2259600" y="2252413"/>
            <a:ext cx="4624800" cy="117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4800">
                <a:solidFill>
                  <a:srgbClr val="E0FF00"/>
                </a:solidFill>
                <a:latin typeface="Anton"/>
                <a:ea typeface="Anton"/>
                <a:cs typeface="Anton"/>
                <a:sym typeface="Anton"/>
              </a:rPr>
              <a:t>¡LES DAMOS LA BIENVENIDA!</a:t>
            </a:r>
            <a:endParaRPr i="1" sz="4800">
              <a:solidFill>
                <a:srgbClr val="E0FF00"/>
              </a:solidFill>
              <a:latin typeface="Anton"/>
              <a:ea typeface="Anton"/>
              <a:cs typeface="Anton"/>
              <a:sym typeface="Anton"/>
            </a:endParaRPr>
          </a:p>
        </p:txBody>
      </p:sp>
      <p:sp>
        <p:nvSpPr>
          <p:cNvPr id="108" name="Google Shape;108;p29"/>
          <p:cNvSpPr txBox="1"/>
          <p:nvPr/>
        </p:nvSpPr>
        <p:spPr>
          <a:xfrm>
            <a:off x="3071988" y="3725500"/>
            <a:ext cx="3000000" cy="561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2000">
                <a:solidFill>
                  <a:srgbClr val="E0FF00"/>
                </a:solidFill>
                <a:latin typeface="Helvetica Neue Light"/>
                <a:ea typeface="Helvetica Neue Light"/>
                <a:cs typeface="Helvetica Neue Light"/>
                <a:sym typeface="Helvetica Neue Light"/>
              </a:rPr>
              <a:t>¿Están listos?</a:t>
            </a:r>
            <a:endParaRPr>
              <a:solidFill>
                <a:srgbClr val="E0FF00"/>
              </a:solidFill>
              <a:latin typeface="Helvetica Neue Light"/>
              <a:ea typeface="Helvetica Neue Light"/>
              <a:cs typeface="Helvetica Neue Light"/>
              <a:sym typeface="Helvetica Neue Light"/>
            </a:endParaRPr>
          </a:p>
        </p:txBody>
      </p:sp>
      <p:pic>
        <p:nvPicPr>
          <p:cNvPr descr="Man Dancing on Apple iOS 12.2" id="109" name="Google Shape;109;p29"/>
          <p:cNvPicPr preferRelativeResize="0"/>
          <p:nvPr/>
        </p:nvPicPr>
        <p:blipFill>
          <a:blip r:embed="rId4">
            <a:alphaModFix/>
          </a:blip>
          <a:stretch>
            <a:fillRect/>
          </a:stretch>
        </p:blipFill>
        <p:spPr>
          <a:xfrm>
            <a:off x="3983400" y="631749"/>
            <a:ext cx="1177200" cy="1177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8"/>
          <p:cNvSpPr txBox="1"/>
          <p:nvPr/>
        </p:nvSpPr>
        <p:spPr>
          <a:xfrm>
            <a:off x="207450" y="986850"/>
            <a:ext cx="8729100" cy="725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sz="1800" u="none" cap="none" strike="noStrike">
                <a:solidFill>
                  <a:srgbClr val="000000"/>
                </a:solidFill>
                <a:latin typeface="Helvetica Neue Light"/>
                <a:ea typeface="Helvetica Neue Light"/>
                <a:cs typeface="Helvetica Neue Light"/>
                <a:sym typeface="Helvetica Neue Light"/>
              </a:rPr>
              <a:t>Son actividades o ejercicios que se realizan </a:t>
            </a:r>
            <a:r>
              <a:rPr lang="en-GB" sz="1800">
                <a:latin typeface="Helvetica Neue Light"/>
                <a:ea typeface="Helvetica Neue Light"/>
                <a:cs typeface="Helvetica Neue Light"/>
                <a:sym typeface="Helvetica Neue Light"/>
              </a:rPr>
              <a:t>durante la cursada, para</a:t>
            </a:r>
            <a:r>
              <a:rPr i="0" lang="en-GB" sz="1800" u="none" cap="none" strike="noStrike">
                <a:solidFill>
                  <a:srgbClr val="000000"/>
                </a:solidFill>
                <a:latin typeface="Helvetica Neue Light"/>
                <a:ea typeface="Helvetica Neue Light"/>
                <a:cs typeface="Helvetica Neue Light"/>
                <a:sym typeface="Helvetica Neue Light"/>
              </a:rPr>
              <a:t> enfocarse en </a:t>
            </a:r>
            <a:endParaRPr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800"/>
              <a:buFont typeface="Arial"/>
              <a:buNone/>
            </a:pPr>
            <a:r>
              <a:rPr i="0" lang="en-GB" sz="1800" u="none" cap="none" strike="noStrike">
                <a:solidFill>
                  <a:srgbClr val="000000"/>
                </a:solidFill>
                <a:latin typeface="Helvetica Neue Light"/>
                <a:ea typeface="Helvetica Neue Light"/>
                <a:cs typeface="Helvetica Neue Light"/>
                <a:sym typeface="Helvetica Neue Light"/>
              </a:rPr>
              <a:t>la práctica.</a:t>
            </a:r>
            <a:endParaRPr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Helvetica Neue Light"/>
              <a:ea typeface="Helvetica Neue Light"/>
              <a:cs typeface="Helvetica Neue Light"/>
              <a:sym typeface="Helvetica Neue Light"/>
            </a:endParaRPr>
          </a:p>
        </p:txBody>
      </p:sp>
      <p:pic>
        <p:nvPicPr>
          <p:cNvPr id="197" name="Google Shape;197;p38"/>
          <p:cNvPicPr preferRelativeResize="0"/>
          <p:nvPr/>
        </p:nvPicPr>
        <p:blipFill rotWithShape="1">
          <a:blip r:embed="rId3">
            <a:alphaModFix/>
          </a:blip>
          <a:srcRect b="0" l="0" r="0" t="0"/>
          <a:stretch/>
        </p:blipFill>
        <p:spPr>
          <a:xfrm>
            <a:off x="7750025" y="4693400"/>
            <a:ext cx="1186526" cy="330675"/>
          </a:xfrm>
          <a:prstGeom prst="rect">
            <a:avLst/>
          </a:prstGeom>
          <a:noFill/>
          <a:ln>
            <a:noFill/>
          </a:ln>
        </p:spPr>
      </p:pic>
      <p:sp>
        <p:nvSpPr>
          <p:cNvPr id="198" name="Google Shape;198;p38"/>
          <p:cNvSpPr txBox="1"/>
          <p:nvPr/>
        </p:nvSpPr>
        <p:spPr>
          <a:xfrm>
            <a:off x="4522125" y="3393922"/>
            <a:ext cx="3651000" cy="1379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00"/>
              <a:buFont typeface="Arial"/>
              <a:buNone/>
            </a:pPr>
            <a:r>
              <a:rPr b="1" i="0" lang="en-GB" sz="1500" u="none" cap="none" strike="noStrike">
                <a:solidFill>
                  <a:srgbClr val="000000"/>
                </a:solidFill>
                <a:latin typeface="Helvetica Neue"/>
                <a:ea typeface="Helvetica Neue"/>
                <a:cs typeface="Helvetica Neue"/>
                <a:sym typeface="Helvetica Neue"/>
              </a:rPr>
              <a:t>Desafíos entregables</a:t>
            </a:r>
            <a:endParaRPr b="1" i="0" sz="1500" u="none" cap="none" strike="noStrike">
              <a:solidFill>
                <a:srgbClr val="000000"/>
              </a:solidFill>
              <a:latin typeface="Helvetica Neue"/>
              <a:ea typeface="Helvetica Neue"/>
              <a:cs typeface="Helvetica Neue"/>
              <a:sym typeface="Helvetica Neue"/>
            </a:endParaRPr>
          </a:p>
          <a:p>
            <a:pPr indent="0" lvl="0" marL="0" marR="0" rtl="0" algn="ctr">
              <a:lnSpc>
                <a:spcPct val="115000"/>
              </a:lnSpc>
              <a:spcBef>
                <a:spcPts val="0"/>
              </a:spcBef>
              <a:spcAft>
                <a:spcPts val="0"/>
              </a:spcAft>
              <a:buClr>
                <a:srgbClr val="000000"/>
              </a:buClr>
              <a:buSzPts val="1500"/>
              <a:buFont typeface="Arial"/>
              <a:buNone/>
            </a:pPr>
            <a:r>
              <a:rPr i="0" lang="en-GB" u="none" cap="none" strike="noStrike">
                <a:solidFill>
                  <a:srgbClr val="000000"/>
                </a:solidFill>
                <a:latin typeface="Helvetica Neue Light"/>
                <a:ea typeface="Helvetica Neue Light"/>
                <a:cs typeface="Helvetica Neue Light"/>
                <a:sym typeface="Helvetica Neue Light"/>
              </a:rPr>
              <a:t>Relacionados completamente con el </a:t>
            </a:r>
            <a:r>
              <a:rPr lang="en-GB">
                <a:latin typeface="Helvetica Neue"/>
                <a:ea typeface="Helvetica Neue"/>
                <a:cs typeface="Helvetica Neue"/>
                <a:sym typeface="Helvetica Neue"/>
              </a:rPr>
              <a:t>Proyecto Final</a:t>
            </a:r>
            <a:r>
              <a:rPr i="0" lang="en-GB" u="none" cap="none" strike="noStrike">
                <a:solidFill>
                  <a:srgbClr val="000000"/>
                </a:solidFill>
                <a:latin typeface="Helvetica Neue Light"/>
                <a:ea typeface="Helvetica Neue Light"/>
                <a:cs typeface="Helvetica Neue Light"/>
                <a:sym typeface="Helvetica Neue Light"/>
              </a:rPr>
              <a:t>. Deben ser subidos obligatoriamente a la plataforma </a:t>
            </a:r>
            <a:r>
              <a:rPr lang="en-GB">
                <a:solidFill>
                  <a:schemeClr val="dk1"/>
                </a:solidFill>
                <a:latin typeface="Helvetica Neue Light"/>
                <a:ea typeface="Helvetica Neue Light"/>
                <a:cs typeface="Helvetica Neue Light"/>
                <a:sym typeface="Helvetica Neue Light"/>
              </a:rPr>
              <a:t>hasta 7 días luego de la clase</a:t>
            </a:r>
            <a:r>
              <a:rPr lang="en-GB">
                <a:solidFill>
                  <a:schemeClr val="dk1"/>
                </a:solidFill>
                <a:latin typeface="Helvetica Neue Light"/>
                <a:ea typeface="Helvetica Neue Light"/>
                <a:cs typeface="Helvetica Neue Light"/>
                <a:sym typeface="Helvetica Neue Light"/>
              </a:rPr>
              <a:t> </a:t>
            </a:r>
            <a:r>
              <a:rPr i="0" lang="en-GB" u="none" cap="none" strike="noStrike">
                <a:solidFill>
                  <a:srgbClr val="000000"/>
                </a:solidFill>
                <a:latin typeface="Helvetica Neue Light"/>
                <a:ea typeface="Helvetica Neue Light"/>
                <a:cs typeface="Helvetica Neue Light"/>
                <a:sym typeface="Helvetica Neue Light"/>
              </a:rPr>
              <a:t>para que </a:t>
            </a:r>
            <a:r>
              <a:rPr lang="en-GB">
                <a:latin typeface="Helvetica Neue Light"/>
                <a:ea typeface="Helvetica Neue Light"/>
                <a:cs typeface="Helvetica Neue Light"/>
                <a:sym typeface="Helvetica Neue Light"/>
              </a:rPr>
              <a:t>sean corregidos. </a:t>
            </a:r>
            <a:endParaRPr i="0" u="none" cap="none" strike="noStrike">
              <a:solidFill>
                <a:srgbClr val="000000"/>
              </a:solidFill>
              <a:latin typeface="Helvetica Neue Light"/>
              <a:ea typeface="Helvetica Neue Light"/>
              <a:cs typeface="Helvetica Neue Light"/>
              <a:sym typeface="Helvetica Neue Light"/>
            </a:endParaRPr>
          </a:p>
        </p:txBody>
      </p:sp>
      <p:sp>
        <p:nvSpPr>
          <p:cNvPr id="199" name="Google Shape;199;p38"/>
          <p:cNvSpPr txBox="1"/>
          <p:nvPr/>
        </p:nvSpPr>
        <p:spPr>
          <a:xfrm>
            <a:off x="1398000" y="157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n-GB" sz="3600" u="none" cap="none" strike="noStrike">
                <a:solidFill>
                  <a:srgbClr val="000000"/>
                </a:solidFill>
                <a:latin typeface="Anton"/>
                <a:ea typeface="Anton"/>
                <a:cs typeface="Anton"/>
                <a:sym typeface="Anton"/>
              </a:rPr>
              <a:t>DESAFÍOS Y ENTREGABLES</a:t>
            </a:r>
            <a:endParaRPr b="0" i="1" sz="3600" u="none" cap="none" strike="noStrike">
              <a:solidFill>
                <a:srgbClr val="000000"/>
              </a:solidFill>
              <a:latin typeface="Anton"/>
              <a:ea typeface="Anton"/>
              <a:cs typeface="Anton"/>
              <a:sym typeface="Anton"/>
            </a:endParaRPr>
          </a:p>
        </p:txBody>
      </p:sp>
      <p:pic>
        <p:nvPicPr>
          <p:cNvPr id="200" name="Google Shape;200;p38"/>
          <p:cNvPicPr preferRelativeResize="0"/>
          <p:nvPr/>
        </p:nvPicPr>
        <p:blipFill rotWithShape="1">
          <a:blip r:embed="rId4">
            <a:alphaModFix/>
          </a:blip>
          <a:srcRect b="0" l="0" r="0" t="0"/>
          <a:stretch/>
        </p:blipFill>
        <p:spPr>
          <a:xfrm>
            <a:off x="5657900" y="1877899"/>
            <a:ext cx="1379450" cy="1379450"/>
          </a:xfrm>
          <a:prstGeom prst="rect">
            <a:avLst/>
          </a:prstGeom>
          <a:noFill/>
          <a:ln>
            <a:noFill/>
          </a:ln>
        </p:spPr>
      </p:pic>
      <p:pic>
        <p:nvPicPr>
          <p:cNvPr id="201" name="Google Shape;201;p38"/>
          <p:cNvPicPr preferRelativeResize="0"/>
          <p:nvPr/>
        </p:nvPicPr>
        <p:blipFill rotWithShape="1">
          <a:blip r:embed="rId5">
            <a:alphaModFix/>
          </a:blip>
          <a:srcRect b="0" l="0" r="0" t="0"/>
          <a:stretch/>
        </p:blipFill>
        <p:spPr>
          <a:xfrm>
            <a:off x="1717100" y="1877899"/>
            <a:ext cx="1379450" cy="1379450"/>
          </a:xfrm>
          <a:prstGeom prst="rect">
            <a:avLst/>
          </a:prstGeom>
          <a:noFill/>
          <a:ln>
            <a:noFill/>
          </a:ln>
        </p:spPr>
      </p:pic>
      <p:sp>
        <p:nvSpPr>
          <p:cNvPr id="202" name="Google Shape;202;p38"/>
          <p:cNvSpPr/>
          <p:nvPr/>
        </p:nvSpPr>
        <p:spPr>
          <a:xfrm>
            <a:off x="6691025" y="1876725"/>
            <a:ext cx="381900" cy="381900"/>
          </a:xfrm>
          <a:prstGeom prst="ellipse">
            <a:avLst/>
          </a:prstGeom>
          <a:solidFill>
            <a:srgbClr val="222222"/>
          </a:solid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b="1" lang="en-GB">
                <a:solidFill>
                  <a:srgbClr val="FFFFFF"/>
                </a:solidFill>
                <a:latin typeface="Helvetica Neue"/>
                <a:ea typeface="Helvetica Neue"/>
                <a:cs typeface="Helvetica Neue"/>
                <a:sym typeface="Helvetica Neue"/>
              </a:rPr>
              <a:t>4</a:t>
            </a:r>
            <a:endParaRPr b="1">
              <a:solidFill>
                <a:srgbClr val="FFFFFF"/>
              </a:solidFill>
              <a:latin typeface="Helvetica Neue"/>
              <a:ea typeface="Helvetica Neue"/>
              <a:cs typeface="Helvetica Neue"/>
              <a:sym typeface="Helvetica Neue"/>
            </a:endParaRPr>
          </a:p>
        </p:txBody>
      </p:sp>
      <p:sp>
        <p:nvSpPr>
          <p:cNvPr id="203" name="Google Shape;203;p38"/>
          <p:cNvSpPr txBox="1"/>
          <p:nvPr/>
        </p:nvSpPr>
        <p:spPr>
          <a:xfrm>
            <a:off x="581325" y="3393931"/>
            <a:ext cx="3651000" cy="928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500"/>
              <a:buFont typeface="Arial"/>
              <a:buNone/>
            </a:pPr>
            <a:r>
              <a:rPr b="1" lang="en-GB" sz="1500">
                <a:solidFill>
                  <a:schemeClr val="dk1"/>
                </a:solidFill>
                <a:latin typeface="Helvetica Neue"/>
                <a:ea typeface="Helvetica Neue"/>
                <a:cs typeface="Helvetica Neue"/>
                <a:sym typeface="Helvetica Neue"/>
              </a:rPr>
              <a:t>Desafíos genéricos</a:t>
            </a:r>
            <a:endParaRPr b="1" sz="1500">
              <a:solidFill>
                <a:schemeClr val="dk1"/>
              </a:solidFill>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500"/>
              <a:buFont typeface="Arial"/>
              <a:buNone/>
            </a:pPr>
            <a:r>
              <a:rPr lang="en-GB">
                <a:solidFill>
                  <a:schemeClr val="dk1"/>
                </a:solidFill>
                <a:latin typeface="Helvetica Neue Light"/>
                <a:ea typeface="Helvetica Neue Light"/>
                <a:cs typeface="Helvetica Neue Light"/>
                <a:sym typeface="Helvetica Neue Light"/>
              </a:rPr>
              <a:t>Ayudan a poner en práctica los conceptos y la teoría vista en clase No deben ser subidos a la plataforma.</a:t>
            </a:r>
            <a:endParaRPr>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500"/>
              <a:buFont typeface="Arial"/>
              <a:buNone/>
            </a:pPr>
            <a:r>
              <a:t/>
            </a:r>
            <a:endParaRPr b="1" sz="1500">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39"/>
          <p:cNvPicPr preferRelativeResize="0"/>
          <p:nvPr/>
        </p:nvPicPr>
        <p:blipFill rotWithShape="1">
          <a:blip r:embed="rId3">
            <a:alphaModFix/>
          </a:blip>
          <a:srcRect b="0" l="0" r="0" t="0"/>
          <a:stretch/>
        </p:blipFill>
        <p:spPr>
          <a:xfrm>
            <a:off x="5693475" y="1938299"/>
            <a:ext cx="1379450" cy="1379450"/>
          </a:xfrm>
          <a:prstGeom prst="rect">
            <a:avLst/>
          </a:prstGeom>
          <a:noFill/>
          <a:ln>
            <a:noFill/>
          </a:ln>
        </p:spPr>
      </p:pic>
      <p:sp>
        <p:nvSpPr>
          <p:cNvPr id="209" name="Google Shape;209;p39"/>
          <p:cNvSpPr txBox="1"/>
          <p:nvPr/>
        </p:nvSpPr>
        <p:spPr>
          <a:xfrm>
            <a:off x="207450" y="986850"/>
            <a:ext cx="8729100" cy="725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sz="1800" u="none" cap="none" strike="noStrike">
                <a:solidFill>
                  <a:srgbClr val="000000"/>
                </a:solidFill>
                <a:latin typeface="Helvetica Neue Light"/>
                <a:ea typeface="Helvetica Neue Light"/>
                <a:cs typeface="Helvetica Neue Light"/>
                <a:sym typeface="Helvetica Neue Light"/>
              </a:rPr>
              <a:t>Son actividades o ejercicios que se realizan </a:t>
            </a:r>
            <a:r>
              <a:rPr lang="en-GB" sz="1800">
                <a:latin typeface="Helvetica Neue Light"/>
                <a:ea typeface="Helvetica Neue Light"/>
                <a:cs typeface="Helvetica Neue Light"/>
                <a:sym typeface="Helvetica Neue Light"/>
              </a:rPr>
              <a:t>durante la cursada, para</a:t>
            </a:r>
            <a:r>
              <a:rPr i="0" lang="en-GB" sz="1800" u="none" cap="none" strike="noStrike">
                <a:solidFill>
                  <a:srgbClr val="000000"/>
                </a:solidFill>
                <a:latin typeface="Helvetica Neue Light"/>
                <a:ea typeface="Helvetica Neue Light"/>
                <a:cs typeface="Helvetica Neue Light"/>
                <a:sym typeface="Helvetica Neue Light"/>
              </a:rPr>
              <a:t> enfocarse en </a:t>
            </a:r>
            <a:endParaRPr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800"/>
              <a:buFont typeface="Arial"/>
              <a:buNone/>
            </a:pPr>
            <a:r>
              <a:rPr i="0" lang="en-GB" sz="1800" u="none" cap="none" strike="noStrike">
                <a:solidFill>
                  <a:srgbClr val="000000"/>
                </a:solidFill>
                <a:latin typeface="Helvetica Neue Light"/>
                <a:ea typeface="Helvetica Neue Light"/>
                <a:cs typeface="Helvetica Neue Light"/>
                <a:sym typeface="Helvetica Neue Light"/>
              </a:rPr>
              <a:t>la práctica. </a:t>
            </a:r>
            <a:endParaRPr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Helvetica Neue Light"/>
              <a:ea typeface="Helvetica Neue Light"/>
              <a:cs typeface="Helvetica Neue Light"/>
              <a:sym typeface="Helvetica Neue Light"/>
            </a:endParaRPr>
          </a:p>
        </p:txBody>
      </p:sp>
      <p:pic>
        <p:nvPicPr>
          <p:cNvPr id="210" name="Google Shape;210;p39"/>
          <p:cNvPicPr preferRelativeResize="0"/>
          <p:nvPr/>
        </p:nvPicPr>
        <p:blipFill rotWithShape="1">
          <a:blip r:embed="rId4">
            <a:alphaModFix/>
          </a:blip>
          <a:srcRect b="0" l="0" r="0" t="0"/>
          <a:stretch/>
        </p:blipFill>
        <p:spPr>
          <a:xfrm>
            <a:off x="7750025" y="4693400"/>
            <a:ext cx="1186526" cy="330675"/>
          </a:xfrm>
          <a:prstGeom prst="rect">
            <a:avLst/>
          </a:prstGeom>
          <a:noFill/>
          <a:ln>
            <a:noFill/>
          </a:ln>
        </p:spPr>
      </p:pic>
      <p:sp>
        <p:nvSpPr>
          <p:cNvPr id="211" name="Google Shape;211;p39"/>
          <p:cNvSpPr txBox="1"/>
          <p:nvPr/>
        </p:nvSpPr>
        <p:spPr>
          <a:xfrm>
            <a:off x="4522125" y="3393923"/>
            <a:ext cx="3651000" cy="121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500"/>
              <a:buFont typeface="Arial"/>
              <a:buNone/>
            </a:pPr>
            <a:r>
              <a:rPr b="1" lang="en-GB" sz="1500">
                <a:solidFill>
                  <a:schemeClr val="dk1"/>
                </a:solidFill>
                <a:latin typeface="Helvetica Neue"/>
                <a:ea typeface="Helvetica Neue"/>
                <a:cs typeface="Helvetica Neue"/>
                <a:sym typeface="Helvetica Neue"/>
              </a:rPr>
              <a:t>Entregas del</a:t>
            </a:r>
            <a:r>
              <a:rPr b="1" lang="en-GB" sz="1500">
                <a:solidFill>
                  <a:schemeClr val="dk1"/>
                </a:solidFill>
                <a:latin typeface="Helvetica Neue"/>
                <a:ea typeface="Helvetica Neue"/>
                <a:cs typeface="Helvetica Neue"/>
                <a:sym typeface="Helvetica Neue"/>
              </a:rPr>
              <a:t> Proyecto Final</a:t>
            </a:r>
            <a:endParaRPr b="1" sz="1500">
              <a:latin typeface="Helvetica Neue"/>
              <a:ea typeface="Helvetica Neue"/>
              <a:cs typeface="Helvetica Neue"/>
              <a:sym typeface="Helvetica Neue"/>
            </a:endParaRPr>
          </a:p>
          <a:p>
            <a:pPr indent="0" lvl="0" marL="0" marR="0" rtl="0" algn="ctr">
              <a:lnSpc>
                <a:spcPct val="115000"/>
              </a:lnSpc>
              <a:spcBef>
                <a:spcPts val="0"/>
              </a:spcBef>
              <a:spcAft>
                <a:spcPts val="0"/>
              </a:spcAft>
              <a:buClr>
                <a:schemeClr val="dk1"/>
              </a:buClr>
              <a:buSzPts val="1100"/>
              <a:buFont typeface="Arial"/>
              <a:buNone/>
            </a:pPr>
            <a:r>
              <a:rPr lang="en-GB">
                <a:latin typeface="Helvetica Neue Light"/>
                <a:ea typeface="Helvetica Neue Light"/>
                <a:cs typeface="Helvetica Neue Light"/>
                <a:sym typeface="Helvetica Neue Light"/>
              </a:rPr>
              <a:t>Entregas con el estado de avance de tu </a:t>
            </a:r>
            <a:r>
              <a:rPr b="1" lang="en-GB">
                <a:latin typeface="Helvetica Neue"/>
                <a:ea typeface="Helvetica Neue"/>
                <a:cs typeface="Helvetica Neue"/>
                <a:sym typeface="Helvetica Neue"/>
              </a:rPr>
              <a:t>proyecto final</a:t>
            </a:r>
            <a:r>
              <a:rPr lang="en-GB">
                <a:latin typeface="Helvetica Neue Light"/>
                <a:ea typeface="Helvetica Neue Light"/>
                <a:cs typeface="Helvetica Neue Light"/>
                <a:sym typeface="Helvetica Neue Light"/>
              </a:rPr>
              <a:t> que deberás subir a la plataforma a lo largo del curso y </a:t>
            </a:r>
            <a:r>
              <a:rPr lang="en-GB">
                <a:solidFill>
                  <a:schemeClr val="dk1"/>
                </a:solidFill>
                <a:latin typeface="Helvetica Neue Light"/>
                <a:ea typeface="Helvetica Neue Light"/>
                <a:cs typeface="Helvetica Neue Light"/>
                <a:sym typeface="Helvetica Neue Light"/>
              </a:rPr>
              <a:t>hasta 7 días luego de la clase</a:t>
            </a:r>
            <a:r>
              <a:rPr lang="en-GB">
                <a:latin typeface="Helvetica Neue Light"/>
                <a:ea typeface="Helvetica Neue Light"/>
                <a:cs typeface="Helvetica Neue Light"/>
                <a:sym typeface="Helvetica Neue Light"/>
              </a:rPr>
              <a:t>, para ser corregidas por tu docente o tutor/a. </a:t>
            </a:r>
            <a:endParaRPr>
              <a:latin typeface="Helvetica Neue Light"/>
              <a:ea typeface="Helvetica Neue Light"/>
              <a:cs typeface="Helvetica Neue Light"/>
              <a:sym typeface="Helvetica Neue Light"/>
            </a:endParaRPr>
          </a:p>
        </p:txBody>
      </p:sp>
      <p:sp>
        <p:nvSpPr>
          <p:cNvPr id="212" name="Google Shape;212;p39"/>
          <p:cNvSpPr txBox="1"/>
          <p:nvPr/>
        </p:nvSpPr>
        <p:spPr>
          <a:xfrm>
            <a:off x="1398000" y="157150"/>
            <a:ext cx="66207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0" i="1" sz="3600" u="none" cap="none" strike="noStrike">
              <a:solidFill>
                <a:srgbClr val="000000"/>
              </a:solidFill>
              <a:latin typeface="Anton"/>
              <a:ea typeface="Anton"/>
              <a:cs typeface="Anton"/>
              <a:sym typeface="Anton"/>
            </a:endParaRPr>
          </a:p>
        </p:txBody>
      </p:sp>
      <p:sp>
        <p:nvSpPr>
          <p:cNvPr id="213" name="Google Shape;213;p39"/>
          <p:cNvSpPr/>
          <p:nvPr/>
        </p:nvSpPr>
        <p:spPr>
          <a:xfrm>
            <a:off x="6691025" y="1876725"/>
            <a:ext cx="381900" cy="381900"/>
          </a:xfrm>
          <a:prstGeom prst="ellipse">
            <a:avLst/>
          </a:prstGeom>
          <a:solidFill>
            <a:srgbClr val="222222"/>
          </a:solid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b="1" lang="en-GB">
                <a:solidFill>
                  <a:srgbClr val="FFFFFF"/>
                </a:solidFill>
                <a:latin typeface="Helvetica Neue"/>
                <a:ea typeface="Helvetica Neue"/>
                <a:cs typeface="Helvetica Neue"/>
                <a:sym typeface="Helvetica Neue"/>
              </a:rPr>
              <a:t>4</a:t>
            </a:r>
            <a:endParaRPr b="1">
              <a:solidFill>
                <a:srgbClr val="FFFFFF"/>
              </a:solidFill>
              <a:latin typeface="Helvetica Neue"/>
              <a:ea typeface="Helvetica Neue"/>
              <a:cs typeface="Helvetica Neue"/>
              <a:sym typeface="Helvetica Neue"/>
            </a:endParaRPr>
          </a:p>
        </p:txBody>
      </p:sp>
      <p:sp>
        <p:nvSpPr>
          <p:cNvPr id="214" name="Google Shape;214;p39"/>
          <p:cNvSpPr txBox="1"/>
          <p:nvPr/>
        </p:nvSpPr>
        <p:spPr>
          <a:xfrm>
            <a:off x="581325" y="3393922"/>
            <a:ext cx="3651000" cy="1379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500"/>
              <a:buFont typeface="Arial"/>
              <a:buNone/>
            </a:pPr>
            <a:r>
              <a:rPr b="1" lang="en-GB" sz="1500">
                <a:solidFill>
                  <a:schemeClr val="dk1"/>
                </a:solidFill>
                <a:latin typeface="Helvetica Neue"/>
                <a:ea typeface="Helvetica Neue"/>
                <a:cs typeface="Helvetica Neue"/>
                <a:sym typeface="Helvetica Neue"/>
              </a:rPr>
              <a:t>Desafíos complementarios</a:t>
            </a:r>
            <a:endParaRPr b="1" sz="1500">
              <a:solidFill>
                <a:schemeClr val="dk1"/>
              </a:solidFill>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500"/>
              <a:buFont typeface="Arial"/>
              <a:buNone/>
            </a:pPr>
            <a:r>
              <a:rPr lang="en-GB">
                <a:solidFill>
                  <a:schemeClr val="dk1"/>
                </a:solidFill>
                <a:latin typeface="Helvetica Neue Light"/>
                <a:ea typeface="Helvetica Neue Light"/>
                <a:cs typeface="Helvetica Neue Light"/>
                <a:sym typeface="Helvetica Neue Light"/>
              </a:rPr>
              <a:t>Desafíos que complementan a los entregables. Son optativos y, de ser subidos a la plataforma a tiempo y aprobados, suman puntos para el top 10. </a:t>
            </a:r>
            <a:endParaRPr>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500"/>
              <a:buFont typeface="Arial"/>
              <a:buNone/>
            </a:pPr>
            <a:r>
              <a:t/>
            </a:r>
            <a:endParaRPr b="1" sz="1500">
              <a:latin typeface="Helvetica Neue"/>
              <a:ea typeface="Helvetica Neue"/>
              <a:cs typeface="Helvetica Neue"/>
              <a:sym typeface="Helvetica Neue"/>
            </a:endParaRPr>
          </a:p>
        </p:txBody>
      </p:sp>
      <p:pic>
        <p:nvPicPr>
          <p:cNvPr id="215" name="Google Shape;215;p39"/>
          <p:cNvPicPr preferRelativeResize="0"/>
          <p:nvPr/>
        </p:nvPicPr>
        <p:blipFill>
          <a:blip r:embed="rId5">
            <a:alphaModFix/>
          </a:blip>
          <a:stretch>
            <a:fillRect/>
          </a:stretch>
        </p:blipFill>
        <p:spPr>
          <a:xfrm>
            <a:off x="1781637" y="2001413"/>
            <a:ext cx="1250376" cy="1253225"/>
          </a:xfrm>
          <a:prstGeom prst="rect">
            <a:avLst/>
          </a:prstGeom>
          <a:noFill/>
          <a:ln>
            <a:noFill/>
          </a:ln>
        </p:spPr>
      </p:pic>
      <p:sp>
        <p:nvSpPr>
          <p:cNvPr id="216" name="Google Shape;216;p39"/>
          <p:cNvSpPr txBox="1"/>
          <p:nvPr/>
        </p:nvSpPr>
        <p:spPr>
          <a:xfrm>
            <a:off x="1398000" y="157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n-GB" sz="3600" u="none" cap="none" strike="noStrike">
                <a:solidFill>
                  <a:srgbClr val="000000"/>
                </a:solidFill>
                <a:latin typeface="Anton"/>
                <a:ea typeface="Anton"/>
                <a:cs typeface="Anton"/>
                <a:sym typeface="Anton"/>
              </a:rPr>
              <a:t>DESAFÍOS Y ENTREGABLES</a:t>
            </a:r>
            <a:endParaRPr b="0" i="1" sz="3600" u="none" cap="none" strike="noStrike">
              <a:solidFill>
                <a:srgbClr val="000000"/>
              </a:solidFill>
              <a:latin typeface="Anton"/>
              <a:ea typeface="Anton"/>
              <a:cs typeface="Anton"/>
              <a:sym typeface="Anto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0" name="Shape 220"/>
        <p:cNvGrpSpPr/>
        <p:nvPr/>
      </p:nvGrpSpPr>
      <p:grpSpPr>
        <a:xfrm>
          <a:off x="0" y="0"/>
          <a:ext cx="0" cy="0"/>
          <a:chOff x="0" y="0"/>
          <a:chExt cx="0" cy="0"/>
        </a:xfrm>
      </p:grpSpPr>
      <p:sp>
        <p:nvSpPr>
          <p:cNvPr id="221" name="Google Shape;221;p40"/>
          <p:cNvSpPr txBox="1"/>
          <p:nvPr>
            <p:ph type="ctrTitle"/>
          </p:nvPr>
        </p:nvSpPr>
        <p:spPr>
          <a:xfrm>
            <a:off x="2417500" y="564350"/>
            <a:ext cx="4487100" cy="72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GB" sz="3700">
                <a:solidFill>
                  <a:srgbClr val="000000"/>
                </a:solidFill>
                <a:latin typeface="Anton"/>
                <a:ea typeface="Anton"/>
                <a:cs typeface="Anton"/>
                <a:sym typeface="Anton"/>
              </a:rPr>
              <a:t>PROYECTO FINAL</a:t>
            </a:r>
            <a:endParaRPr b="1" i="1" sz="3000">
              <a:solidFill>
                <a:srgbClr val="000000"/>
              </a:solidFill>
              <a:latin typeface="Anton"/>
              <a:ea typeface="Anton"/>
              <a:cs typeface="Anton"/>
              <a:sym typeface="Anton"/>
            </a:endParaRPr>
          </a:p>
        </p:txBody>
      </p:sp>
      <p:sp>
        <p:nvSpPr>
          <p:cNvPr id="222" name="Google Shape;222;p40"/>
          <p:cNvSpPr txBox="1"/>
          <p:nvPr/>
        </p:nvSpPr>
        <p:spPr>
          <a:xfrm>
            <a:off x="847200" y="1425525"/>
            <a:ext cx="7449600" cy="347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GB" sz="1700">
                <a:solidFill>
                  <a:schemeClr val="dk1"/>
                </a:solidFill>
                <a:latin typeface="Helvetica Neue Light"/>
                <a:ea typeface="Helvetica Neue Light"/>
                <a:cs typeface="Helvetica Neue Light"/>
                <a:sym typeface="Helvetica Neue Light"/>
              </a:rPr>
              <a:t>El Proyecto Final se construye a partir de</a:t>
            </a:r>
            <a:r>
              <a:rPr lang="en-GB" sz="1700">
                <a:solidFill>
                  <a:schemeClr val="dk1"/>
                </a:solidFill>
                <a:latin typeface="Helvetica Neue Light"/>
                <a:ea typeface="Helvetica Neue Light"/>
                <a:cs typeface="Helvetica Neue Light"/>
                <a:sym typeface="Helvetica Neue Light"/>
              </a:rPr>
              <a:t> los </a:t>
            </a:r>
            <a:r>
              <a:rPr b="1" lang="en-GB" sz="1700">
                <a:solidFill>
                  <a:schemeClr val="dk1"/>
                </a:solidFill>
                <a:latin typeface="Helvetica Neue"/>
                <a:ea typeface="Helvetica Neue"/>
                <a:cs typeface="Helvetica Neue"/>
                <a:sym typeface="Helvetica Neue"/>
              </a:rPr>
              <a:t>desafíos</a:t>
            </a:r>
            <a:r>
              <a:rPr lang="en-GB" sz="1700">
                <a:solidFill>
                  <a:schemeClr val="dk1"/>
                </a:solidFill>
                <a:latin typeface="Helvetica Neue Light"/>
                <a:ea typeface="Helvetica Neue Light"/>
                <a:cs typeface="Helvetica Neue Light"/>
                <a:sym typeface="Helvetica Neue Light"/>
              </a:rPr>
              <a:t> que se realizan clase a clase. Se va creando a medida que el estudiante sube los desafíos entregables a nuestra plataforma.</a:t>
            </a:r>
            <a:endParaRPr sz="17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17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1700">
                <a:solidFill>
                  <a:schemeClr val="dk1"/>
                </a:solidFill>
                <a:latin typeface="Helvetica Neue Light"/>
                <a:ea typeface="Helvetica Neue Light"/>
                <a:cs typeface="Helvetica Neue Light"/>
                <a:sym typeface="Helvetica Neue Light"/>
              </a:rPr>
              <a:t>El objetivo es que cada estudiante pueda utilizar su Proyecto Final como parte de su portfolio personal.</a:t>
            </a:r>
            <a:endParaRPr sz="17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17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1700">
                <a:latin typeface="Helvetica Neue Light"/>
                <a:ea typeface="Helvetica Neue Light"/>
                <a:cs typeface="Helvetica Neue Light"/>
                <a:sym typeface="Helvetica Neue Light"/>
              </a:rPr>
              <a:t>El </a:t>
            </a:r>
            <a:r>
              <a:rPr b="1" lang="en-GB" sz="1700">
                <a:latin typeface="Helvetica Neue"/>
                <a:ea typeface="Helvetica Neue"/>
                <a:cs typeface="Helvetica Neue"/>
                <a:sym typeface="Helvetica Neue"/>
              </a:rPr>
              <a:t>proyecto final</a:t>
            </a:r>
            <a:r>
              <a:rPr lang="en-GB" sz="1700">
                <a:latin typeface="Helvetica Neue Light"/>
                <a:ea typeface="Helvetica Neue Light"/>
                <a:cs typeface="Helvetica Neue Light"/>
                <a:sym typeface="Helvetica Neue Light"/>
              </a:rPr>
              <a:t> se debe subir a la plataforma la ante-última o última clase del curso. </a:t>
            </a:r>
            <a:r>
              <a:rPr i="1" lang="en-GB" sz="1700">
                <a:latin typeface="Helvetica Neue Light"/>
                <a:ea typeface="Helvetica Neue Light"/>
                <a:cs typeface="Helvetica Neue Light"/>
                <a:sym typeface="Helvetica Neue Light"/>
              </a:rPr>
              <a:t>En caso de no hacerlo tendrás 20 días a partir de la finalización del curso para cargarlo en la plataforma</a:t>
            </a:r>
            <a:r>
              <a:rPr lang="en-GB" sz="1700">
                <a:latin typeface="Helvetica Neue Light"/>
                <a:ea typeface="Helvetica Neue Light"/>
                <a:cs typeface="Helvetica Neue Light"/>
                <a:sym typeface="Helvetica Neue Light"/>
              </a:rPr>
              <a:t>. </a:t>
            </a:r>
            <a:r>
              <a:rPr i="1" lang="en-GB" sz="1700">
                <a:latin typeface="Helvetica Neue Light"/>
                <a:ea typeface="Helvetica Neue Light"/>
                <a:cs typeface="Helvetica Neue Light"/>
                <a:sym typeface="Helvetica Neue Light"/>
              </a:rPr>
              <a:t>P</a:t>
            </a:r>
            <a:r>
              <a:rPr i="1" lang="en-GB" sz="1700">
                <a:latin typeface="Helvetica Neue Light"/>
                <a:ea typeface="Helvetica Neue Light"/>
                <a:cs typeface="Helvetica Neue Light"/>
                <a:sym typeface="Helvetica Neue Light"/>
              </a:rPr>
              <a:t>asados esos días el botón de entrega se inhabilitará.</a:t>
            </a:r>
            <a:endParaRPr i="1" sz="17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1700">
              <a:latin typeface="Helvetica Neue Light"/>
              <a:ea typeface="Helvetica Neue Light"/>
              <a:cs typeface="Helvetica Neue Light"/>
              <a:sym typeface="Helvetica Neue Light"/>
            </a:endParaRPr>
          </a:p>
        </p:txBody>
      </p:sp>
      <p:pic>
        <p:nvPicPr>
          <p:cNvPr id="223" name="Google Shape;223;p40"/>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24" name="Google Shape;224;p40"/>
          <p:cNvPicPr preferRelativeResize="0"/>
          <p:nvPr/>
        </p:nvPicPr>
        <p:blipFill rotWithShape="1">
          <a:blip r:embed="rId4">
            <a:alphaModFix/>
          </a:blip>
          <a:srcRect b="0" l="0" r="0" t="0"/>
          <a:stretch/>
        </p:blipFill>
        <p:spPr>
          <a:xfrm>
            <a:off x="7567925" y="0"/>
            <a:ext cx="1634174" cy="639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228" name="Shape 228"/>
        <p:cNvGrpSpPr/>
        <p:nvPr/>
      </p:nvGrpSpPr>
      <p:grpSpPr>
        <a:xfrm>
          <a:off x="0" y="0"/>
          <a:ext cx="0" cy="0"/>
          <a:chOff x="0" y="0"/>
          <a:chExt cx="0" cy="0"/>
        </a:xfrm>
      </p:grpSpPr>
      <p:sp>
        <p:nvSpPr>
          <p:cNvPr id="229" name="Google Shape;229;p41"/>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¿CUÁL ES NUESTRO PROYECTO FINAL?</a:t>
            </a:r>
            <a:endParaRPr i="1" sz="3600">
              <a:solidFill>
                <a:srgbClr val="121212"/>
              </a:solidFill>
              <a:latin typeface="Anton"/>
              <a:ea typeface="Anton"/>
              <a:cs typeface="Anton"/>
              <a:sym typeface="Anton"/>
            </a:endParaRPr>
          </a:p>
        </p:txBody>
      </p:sp>
      <p:pic>
        <p:nvPicPr>
          <p:cNvPr id="230" name="Google Shape;230;p41"/>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4" name="Shape 234"/>
        <p:cNvGrpSpPr/>
        <p:nvPr/>
      </p:nvGrpSpPr>
      <p:grpSpPr>
        <a:xfrm>
          <a:off x="0" y="0"/>
          <a:ext cx="0" cy="0"/>
          <a:chOff x="0" y="0"/>
          <a:chExt cx="0" cy="0"/>
        </a:xfrm>
      </p:grpSpPr>
      <p:sp>
        <p:nvSpPr>
          <p:cNvPr id="235" name="Google Shape;235;p42"/>
          <p:cNvSpPr txBox="1"/>
          <p:nvPr/>
        </p:nvSpPr>
        <p:spPr>
          <a:xfrm>
            <a:off x="518400" y="1485538"/>
            <a:ext cx="8107200" cy="269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GB" sz="1800">
                <a:solidFill>
                  <a:srgbClr val="333333"/>
                </a:solidFill>
                <a:latin typeface="Helvetica Neue Light"/>
                <a:ea typeface="Helvetica Neue Light"/>
                <a:cs typeface="Helvetica Neue Light"/>
                <a:sym typeface="Helvetica Neue Light"/>
              </a:rPr>
              <a:t>A lo largo del curso, desarrollarás un proyecto frontend basado en Angular para gestionar la inscripción de alumnos a diferentes cursos 💡. Deberá contener:</a:t>
            </a:r>
            <a:endParaRPr sz="1800">
              <a:solidFill>
                <a:srgbClr val="333333"/>
              </a:solidFill>
              <a:latin typeface="Helvetica Neue Light"/>
              <a:ea typeface="Helvetica Neue Light"/>
              <a:cs typeface="Helvetica Neue Light"/>
              <a:sym typeface="Helvetica Neue Light"/>
            </a:endParaRPr>
          </a:p>
          <a:p>
            <a:pPr indent="-342900" lvl="0" marL="457200" rtl="0" algn="l">
              <a:lnSpc>
                <a:spcPct val="115000"/>
              </a:lnSpc>
              <a:spcBef>
                <a:spcPts val="1000"/>
              </a:spcBef>
              <a:spcAft>
                <a:spcPts val="0"/>
              </a:spcAft>
              <a:buClr>
                <a:srgbClr val="333333"/>
              </a:buClr>
              <a:buSzPts val="1800"/>
              <a:buChar char="●"/>
            </a:pPr>
            <a:r>
              <a:rPr b="1" lang="en-GB" sz="1800">
                <a:solidFill>
                  <a:srgbClr val="333333"/>
                </a:solidFill>
                <a:highlight>
                  <a:srgbClr val="E0FF00"/>
                </a:highlight>
                <a:latin typeface="Helvetica Neue"/>
                <a:ea typeface="Helvetica Neue"/>
                <a:cs typeface="Helvetica Neue"/>
                <a:sym typeface="Helvetica Neue"/>
              </a:rPr>
              <a:t>Un perfil de administrador:</a:t>
            </a:r>
            <a:r>
              <a:rPr b="1" lang="en-GB" sz="1800">
                <a:solidFill>
                  <a:srgbClr val="333333"/>
                </a:solidFill>
                <a:latin typeface="Helvetica Neue"/>
                <a:ea typeface="Helvetica Neue"/>
                <a:cs typeface="Helvetica Neue"/>
                <a:sym typeface="Helvetica Neue"/>
              </a:rPr>
              <a:t> </a:t>
            </a:r>
            <a:r>
              <a:rPr lang="en-GB" sz="1800">
                <a:solidFill>
                  <a:srgbClr val="333333"/>
                </a:solidFill>
                <a:latin typeface="Helvetica Neue Light"/>
                <a:ea typeface="Helvetica Neue Light"/>
                <a:cs typeface="Helvetica Neue Light"/>
                <a:sym typeface="Helvetica Neue Light"/>
              </a:rPr>
              <a:t>Podrá listar, realizar altas y bajas de estudiantes, cursos y usuarios. También podrá inscribir o anular inscripciones de estudiantes a los cursos.</a:t>
            </a:r>
            <a:endParaRPr sz="1800">
              <a:solidFill>
                <a:srgbClr val="333333"/>
              </a:solidFill>
              <a:latin typeface="Helvetica Neue Light"/>
              <a:ea typeface="Helvetica Neue Light"/>
              <a:cs typeface="Helvetica Neue Light"/>
              <a:sym typeface="Helvetica Neue Light"/>
            </a:endParaRPr>
          </a:p>
          <a:p>
            <a:pPr indent="-342900" lvl="0" marL="457200" rtl="0" algn="l">
              <a:lnSpc>
                <a:spcPct val="115000"/>
              </a:lnSpc>
              <a:spcBef>
                <a:spcPts val="1000"/>
              </a:spcBef>
              <a:spcAft>
                <a:spcPts val="0"/>
              </a:spcAft>
              <a:buClr>
                <a:srgbClr val="333333"/>
              </a:buClr>
              <a:buSzPts val="1800"/>
              <a:buChar char="●"/>
            </a:pPr>
            <a:r>
              <a:rPr b="1" lang="en-GB" sz="1800">
                <a:solidFill>
                  <a:srgbClr val="333333"/>
                </a:solidFill>
                <a:highlight>
                  <a:srgbClr val="E0FF00"/>
                </a:highlight>
                <a:latin typeface="Helvetica Neue"/>
                <a:ea typeface="Helvetica Neue"/>
                <a:cs typeface="Helvetica Neue"/>
                <a:sym typeface="Helvetica Neue"/>
              </a:rPr>
              <a:t>Un perfil usuario:</a:t>
            </a:r>
            <a:r>
              <a:rPr lang="en-GB" sz="1800">
                <a:solidFill>
                  <a:srgbClr val="333333"/>
                </a:solidFill>
                <a:latin typeface="Helvetica Neue Light"/>
                <a:ea typeface="Helvetica Neue Light"/>
                <a:cs typeface="Helvetica Neue Light"/>
                <a:sym typeface="Helvetica Neue Light"/>
              </a:rPr>
              <a:t> Podrá listar estudiantes y cursos. </a:t>
            </a:r>
            <a:r>
              <a:rPr lang="en-GB" sz="1800">
                <a:solidFill>
                  <a:srgbClr val="333333"/>
                </a:solidFill>
                <a:latin typeface="Helvetica Neue Light"/>
                <a:ea typeface="Helvetica Neue Light"/>
                <a:cs typeface="Helvetica Neue Light"/>
                <a:sym typeface="Helvetica Neue Light"/>
              </a:rPr>
              <a:t>También podrá inscribir o anular inscripciones de estudiantes a los cursos.</a:t>
            </a:r>
            <a:endParaRPr b="1" sz="1800">
              <a:solidFill>
                <a:srgbClr val="333333"/>
              </a:solidFill>
              <a:latin typeface="Helvetica Neue"/>
              <a:ea typeface="Helvetica Neue"/>
              <a:cs typeface="Helvetica Neue"/>
              <a:sym typeface="Helvetica Neue"/>
            </a:endParaRPr>
          </a:p>
          <a:p>
            <a:pPr indent="0" lvl="0" marL="0" rtl="0" algn="ctr">
              <a:lnSpc>
                <a:spcPct val="150000"/>
              </a:lnSpc>
              <a:spcBef>
                <a:spcPts val="1000"/>
              </a:spcBef>
              <a:spcAft>
                <a:spcPts val="1000"/>
              </a:spcAft>
              <a:buClr>
                <a:srgbClr val="000000"/>
              </a:buClr>
              <a:buSzPts val="1100"/>
              <a:buFont typeface="Arial"/>
              <a:buNone/>
            </a:pPr>
            <a:br>
              <a:rPr lang="en-GB">
                <a:latin typeface="Helvetica Neue Light"/>
                <a:ea typeface="Helvetica Neue Light"/>
                <a:cs typeface="Helvetica Neue Light"/>
                <a:sym typeface="Helvetica Neue Light"/>
              </a:rPr>
            </a:br>
            <a:endParaRPr>
              <a:solidFill>
                <a:srgbClr val="FFFFFF"/>
              </a:solidFill>
              <a:latin typeface="Helvetica Neue Light"/>
              <a:ea typeface="Helvetica Neue Light"/>
              <a:cs typeface="Helvetica Neue Light"/>
              <a:sym typeface="Helvetica Neue Light"/>
            </a:endParaRPr>
          </a:p>
        </p:txBody>
      </p:sp>
      <p:sp>
        <p:nvSpPr>
          <p:cNvPr id="236" name="Google Shape;236;p42"/>
          <p:cNvSpPr txBox="1"/>
          <p:nvPr>
            <p:ph type="ctrTitle"/>
          </p:nvPr>
        </p:nvSpPr>
        <p:spPr>
          <a:xfrm>
            <a:off x="1559100" y="80250"/>
            <a:ext cx="5873400" cy="92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PROYECTO FINAL</a:t>
            </a:r>
            <a:endParaRPr i="1" sz="3600">
              <a:latin typeface="Anton"/>
              <a:ea typeface="Anton"/>
              <a:cs typeface="Anton"/>
              <a:sym typeface="Anton"/>
            </a:endParaRPr>
          </a:p>
          <a:p>
            <a:pPr indent="0" lvl="0" marL="0" rtl="0" algn="ctr">
              <a:spcBef>
                <a:spcPts val="0"/>
              </a:spcBef>
              <a:spcAft>
                <a:spcPts val="0"/>
              </a:spcAft>
              <a:buNone/>
            </a:pPr>
            <a:r>
              <a:rPr i="1" lang="en-GB" sz="1500">
                <a:latin typeface="Anton"/>
                <a:ea typeface="Anton"/>
                <a:cs typeface="Anton"/>
                <a:sym typeface="Anton"/>
              </a:rPr>
              <a:t>ADMINISTRADOR DE INSCRIPCIÓN A CURSOS </a:t>
            </a:r>
            <a:r>
              <a:rPr lang="en-GB" sz="1500">
                <a:latin typeface="Anton"/>
                <a:ea typeface="Anton"/>
                <a:cs typeface="Anton"/>
                <a:sym typeface="Anton"/>
              </a:rPr>
              <a:t>📄</a:t>
            </a:r>
            <a:endParaRPr sz="1500">
              <a:latin typeface="Anton"/>
              <a:ea typeface="Anton"/>
              <a:cs typeface="Anton"/>
              <a:sym typeface="Anton"/>
            </a:endParaRPr>
          </a:p>
        </p:txBody>
      </p:sp>
      <p:pic>
        <p:nvPicPr>
          <p:cNvPr id="237" name="Google Shape;237;p4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38" name="Google Shape;238;p42"/>
          <p:cNvPicPr preferRelativeResize="0"/>
          <p:nvPr/>
        </p:nvPicPr>
        <p:blipFill rotWithShape="1">
          <a:blip r:embed="rId4">
            <a:alphaModFix/>
          </a:blip>
          <a:srcRect b="0" l="0" r="0" t="0"/>
          <a:stretch/>
        </p:blipFill>
        <p:spPr>
          <a:xfrm>
            <a:off x="7567925" y="0"/>
            <a:ext cx="1634174" cy="639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2" name="Shape 242"/>
        <p:cNvGrpSpPr/>
        <p:nvPr/>
      </p:nvGrpSpPr>
      <p:grpSpPr>
        <a:xfrm>
          <a:off x="0" y="0"/>
          <a:ext cx="0" cy="0"/>
          <a:chOff x="0" y="0"/>
          <a:chExt cx="0" cy="0"/>
        </a:xfrm>
      </p:grpSpPr>
      <p:pic>
        <p:nvPicPr>
          <p:cNvPr id="243" name="Google Shape;243;p43"/>
          <p:cNvPicPr preferRelativeResize="0"/>
          <p:nvPr/>
        </p:nvPicPr>
        <p:blipFill>
          <a:blip r:embed="rId3">
            <a:alphaModFix/>
          </a:blip>
          <a:stretch>
            <a:fillRect/>
          </a:stretch>
        </p:blipFill>
        <p:spPr>
          <a:xfrm>
            <a:off x="765050" y="1582525"/>
            <a:ext cx="3113450" cy="2703000"/>
          </a:xfrm>
          <a:prstGeom prst="rect">
            <a:avLst/>
          </a:prstGeom>
          <a:noFill/>
          <a:ln>
            <a:noFill/>
          </a:ln>
        </p:spPr>
      </p:pic>
      <p:sp>
        <p:nvSpPr>
          <p:cNvPr id="244" name="Google Shape;244;p43"/>
          <p:cNvSpPr txBox="1"/>
          <p:nvPr/>
        </p:nvSpPr>
        <p:spPr>
          <a:xfrm>
            <a:off x="4761275" y="1861625"/>
            <a:ext cx="3862200" cy="4680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None/>
            </a:pPr>
            <a:r>
              <a:rPr lang="en-GB" sz="2000" u="sng">
                <a:solidFill>
                  <a:schemeClr val="hlink"/>
                </a:solidFill>
                <a:highlight>
                  <a:schemeClr val="lt1"/>
                </a:highlight>
                <a:latin typeface="Helvetica Neue Light"/>
                <a:ea typeface="Helvetica Neue Light"/>
                <a:cs typeface="Helvetica Neue Light"/>
                <a:sym typeface="Helvetica Neue Light"/>
                <a:hlinkClick r:id="rId4"/>
              </a:rPr>
              <a:t>videoclubApp-MOCKAPI.zip</a:t>
            </a:r>
            <a:endParaRPr b="0" i="0" sz="1600" u="none" cap="none" strike="noStrike">
              <a:solidFill>
                <a:srgbClr val="FFFFFF"/>
              </a:solidFill>
              <a:latin typeface="Helvetica Neue Light"/>
              <a:ea typeface="Helvetica Neue Light"/>
              <a:cs typeface="Helvetica Neue Light"/>
              <a:sym typeface="Helvetica Neue Light"/>
            </a:endParaRPr>
          </a:p>
        </p:txBody>
      </p:sp>
      <p:pic>
        <p:nvPicPr>
          <p:cNvPr id="245" name="Google Shape;245;p43"/>
          <p:cNvPicPr preferRelativeResize="0"/>
          <p:nvPr/>
        </p:nvPicPr>
        <p:blipFill rotWithShape="1">
          <a:blip r:embed="rId5">
            <a:alphaModFix/>
          </a:blip>
          <a:srcRect b="0" l="0" r="0" t="0"/>
          <a:stretch/>
        </p:blipFill>
        <p:spPr>
          <a:xfrm>
            <a:off x="7567925" y="4659625"/>
            <a:ext cx="1186526" cy="330675"/>
          </a:xfrm>
          <a:prstGeom prst="rect">
            <a:avLst/>
          </a:prstGeom>
          <a:noFill/>
          <a:ln>
            <a:noFill/>
          </a:ln>
        </p:spPr>
      </p:pic>
      <p:pic>
        <p:nvPicPr>
          <p:cNvPr id="246" name="Google Shape;246;p43"/>
          <p:cNvPicPr preferRelativeResize="0"/>
          <p:nvPr/>
        </p:nvPicPr>
        <p:blipFill>
          <a:blip r:embed="rId6">
            <a:alphaModFix/>
          </a:blip>
          <a:stretch>
            <a:fillRect/>
          </a:stretch>
        </p:blipFill>
        <p:spPr>
          <a:xfrm>
            <a:off x="3505350" y="1365950"/>
            <a:ext cx="639850" cy="639850"/>
          </a:xfrm>
          <a:prstGeom prst="rect">
            <a:avLst/>
          </a:prstGeom>
          <a:noFill/>
          <a:ln>
            <a:noFill/>
          </a:ln>
        </p:spPr>
      </p:pic>
      <p:sp>
        <p:nvSpPr>
          <p:cNvPr id="247" name="Google Shape;247;p43"/>
          <p:cNvSpPr txBox="1"/>
          <p:nvPr/>
        </p:nvSpPr>
        <p:spPr>
          <a:xfrm>
            <a:off x="4696137" y="3755200"/>
            <a:ext cx="3862200" cy="4680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None/>
            </a:pPr>
            <a:r>
              <a:rPr lang="en-GB" sz="2000" u="sng">
                <a:solidFill>
                  <a:schemeClr val="hlink"/>
                </a:solidFill>
                <a:highlight>
                  <a:schemeClr val="lt1"/>
                </a:highlight>
                <a:latin typeface="Helvetica Neue Light"/>
                <a:ea typeface="Helvetica Neue Light"/>
                <a:cs typeface="Helvetica Neue Light"/>
                <a:sym typeface="Helvetica Neue Light"/>
                <a:hlinkClick r:id="rId7"/>
              </a:rPr>
              <a:t>videoclubApp-NODEJS.zip</a:t>
            </a:r>
            <a:endParaRPr b="0" i="0" sz="1600" u="none" cap="none" strike="noStrike">
              <a:solidFill>
                <a:srgbClr val="FFFFFF"/>
              </a:solidFill>
              <a:latin typeface="Helvetica Neue Light"/>
              <a:ea typeface="Helvetica Neue Light"/>
              <a:cs typeface="Helvetica Neue Light"/>
              <a:sym typeface="Helvetica Neue Light"/>
            </a:endParaRPr>
          </a:p>
        </p:txBody>
      </p:sp>
      <p:sp>
        <p:nvSpPr>
          <p:cNvPr id="248" name="Google Shape;248;p43"/>
          <p:cNvSpPr txBox="1"/>
          <p:nvPr/>
        </p:nvSpPr>
        <p:spPr>
          <a:xfrm>
            <a:off x="6398225" y="2664625"/>
            <a:ext cx="284700" cy="5388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GB" sz="2300">
                <a:latin typeface="Helvetica Neue Light"/>
                <a:ea typeface="Helvetica Neue Light"/>
                <a:cs typeface="Helvetica Neue Light"/>
                <a:sym typeface="Helvetica Neue Light"/>
              </a:rPr>
              <a:t>ó</a:t>
            </a:r>
            <a:endParaRPr sz="2300">
              <a:latin typeface="Helvetica Neue Light"/>
              <a:ea typeface="Helvetica Neue Light"/>
              <a:cs typeface="Helvetica Neue Light"/>
              <a:sym typeface="Helvetica Neue Light"/>
            </a:endParaRPr>
          </a:p>
        </p:txBody>
      </p:sp>
      <p:sp>
        <p:nvSpPr>
          <p:cNvPr id="249" name="Google Shape;249;p43"/>
          <p:cNvSpPr txBox="1"/>
          <p:nvPr>
            <p:ph type="ctrTitle"/>
          </p:nvPr>
        </p:nvSpPr>
        <p:spPr>
          <a:xfrm>
            <a:off x="1559100" y="80250"/>
            <a:ext cx="5873400" cy="92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PROYECTO FINAL</a:t>
            </a:r>
            <a:endParaRPr i="1" sz="3600">
              <a:latin typeface="Anton"/>
              <a:ea typeface="Anton"/>
              <a:cs typeface="Anton"/>
              <a:sym typeface="Anton"/>
            </a:endParaRPr>
          </a:p>
          <a:p>
            <a:pPr indent="0" lvl="0" marL="0" rtl="0" algn="ctr">
              <a:spcBef>
                <a:spcPts val="0"/>
              </a:spcBef>
              <a:spcAft>
                <a:spcPts val="0"/>
              </a:spcAft>
              <a:buNone/>
            </a:pPr>
            <a:r>
              <a:rPr i="1" lang="en-GB" sz="1500">
                <a:latin typeface="Anton"/>
                <a:ea typeface="Anton"/>
                <a:cs typeface="Anton"/>
                <a:sym typeface="Anton"/>
              </a:rPr>
              <a:t>MODELOS DE PROYECTO FINAL </a:t>
            </a:r>
            <a:r>
              <a:rPr lang="en-GB" sz="1500">
                <a:latin typeface="Anton"/>
                <a:ea typeface="Anton"/>
                <a:cs typeface="Anton"/>
                <a:sym typeface="Anton"/>
              </a:rPr>
              <a:t>📄</a:t>
            </a:r>
            <a:endParaRPr sz="1500">
              <a:latin typeface="Anton"/>
              <a:ea typeface="Anton"/>
              <a:cs typeface="Anton"/>
              <a:sym typeface="Anton"/>
            </a:endParaRPr>
          </a:p>
        </p:txBody>
      </p:sp>
      <p:pic>
        <p:nvPicPr>
          <p:cNvPr id="250" name="Google Shape;250;p43"/>
          <p:cNvPicPr preferRelativeResize="0"/>
          <p:nvPr/>
        </p:nvPicPr>
        <p:blipFill rotWithShape="1">
          <a:blip r:embed="rId8">
            <a:alphaModFix/>
          </a:blip>
          <a:srcRect b="0" l="0" r="0" t="0"/>
          <a:stretch/>
        </p:blipFill>
        <p:spPr>
          <a:xfrm>
            <a:off x="7567925" y="0"/>
            <a:ext cx="1634174" cy="639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graphicFrame>
        <p:nvGraphicFramePr>
          <p:cNvPr id="255" name="Google Shape;255;p44"/>
          <p:cNvGraphicFramePr/>
          <p:nvPr/>
        </p:nvGraphicFramePr>
        <p:xfrm>
          <a:off x="248900" y="1111588"/>
          <a:ext cx="3000000" cy="3000000"/>
        </p:xfrm>
        <a:graphic>
          <a:graphicData uri="http://schemas.openxmlformats.org/drawingml/2006/table">
            <a:tbl>
              <a:tblPr>
                <a:noFill/>
                <a:tableStyleId>{55D592FA-DA55-4840-8D0D-4C71EF711A2D}</a:tableStyleId>
              </a:tblPr>
              <a:tblGrid>
                <a:gridCol w="1285875"/>
                <a:gridCol w="6409725"/>
                <a:gridCol w="950600"/>
              </a:tblGrid>
              <a:tr h="335400">
                <a:tc>
                  <a:txBody>
                    <a:bodyPr/>
                    <a:lstStyle/>
                    <a:p>
                      <a:pPr indent="0" lvl="0" marL="0" rtl="0" algn="ctr">
                        <a:spcBef>
                          <a:spcPts val="0"/>
                        </a:spcBef>
                        <a:spcAft>
                          <a:spcPts val="0"/>
                        </a:spcAft>
                        <a:buNone/>
                      </a:pPr>
                      <a:r>
                        <a:rPr i="1" lang="en-GB" sz="1600">
                          <a:latin typeface="Anton"/>
                          <a:ea typeface="Anton"/>
                          <a:cs typeface="Anton"/>
                          <a:sym typeface="Anton"/>
                        </a:rPr>
                        <a:t>ENTREGA</a:t>
                      </a:r>
                      <a:endParaRPr i="1" sz="1600">
                        <a:latin typeface="Anton"/>
                        <a:ea typeface="Anton"/>
                        <a:cs typeface="Anton"/>
                        <a:sym typeface="Anton"/>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solidFill>
                      <a:srgbClr val="EEFF41"/>
                    </a:solidFill>
                  </a:tcPr>
                </a:tc>
                <a:tc>
                  <a:txBody>
                    <a:bodyPr/>
                    <a:lstStyle/>
                    <a:p>
                      <a:pPr indent="0" lvl="0" marL="0" rtl="0" algn="ctr">
                        <a:spcBef>
                          <a:spcPts val="0"/>
                        </a:spcBef>
                        <a:spcAft>
                          <a:spcPts val="0"/>
                        </a:spcAft>
                        <a:buNone/>
                      </a:pPr>
                      <a:r>
                        <a:rPr i="1" lang="en-GB" sz="1600">
                          <a:latin typeface="Anton"/>
                          <a:ea typeface="Anton"/>
                          <a:cs typeface="Anton"/>
                          <a:sym typeface="Anton"/>
                        </a:rPr>
                        <a:t>REQUISITO</a:t>
                      </a:r>
                      <a:endParaRPr i="1" sz="1600">
                        <a:latin typeface="Anton"/>
                        <a:ea typeface="Anton"/>
                        <a:cs typeface="Anton"/>
                        <a:sym typeface="Anton"/>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solidFill>
                      <a:srgbClr val="EEFF41"/>
                    </a:solidFill>
                  </a:tcPr>
                </a:tc>
                <a:tc>
                  <a:txBody>
                    <a:bodyPr/>
                    <a:lstStyle/>
                    <a:p>
                      <a:pPr indent="0" lvl="0" marL="0" rtl="0" algn="ctr">
                        <a:spcBef>
                          <a:spcPts val="0"/>
                        </a:spcBef>
                        <a:spcAft>
                          <a:spcPts val="0"/>
                        </a:spcAft>
                        <a:buNone/>
                      </a:pPr>
                      <a:r>
                        <a:rPr i="1" lang="en-GB" sz="1600">
                          <a:latin typeface="Anton"/>
                          <a:ea typeface="Anton"/>
                          <a:cs typeface="Anton"/>
                          <a:sym typeface="Anton"/>
                        </a:rPr>
                        <a:t>FECHA</a:t>
                      </a:r>
                      <a:endParaRPr i="1" sz="1600">
                        <a:latin typeface="Anton"/>
                        <a:ea typeface="Anton"/>
                        <a:cs typeface="Anton"/>
                        <a:sym typeface="Anton"/>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solidFill>
                      <a:srgbClr val="EEFF41"/>
                    </a:solidFill>
                  </a:tcPr>
                </a:tc>
              </a:tr>
              <a:tr h="766575">
                <a:tc>
                  <a:txBody>
                    <a:bodyPr/>
                    <a:lstStyle/>
                    <a:p>
                      <a:pPr indent="0" lvl="0" marL="0" rtl="0" algn="ctr">
                        <a:spcBef>
                          <a:spcPts val="0"/>
                        </a:spcBef>
                        <a:spcAft>
                          <a:spcPts val="0"/>
                        </a:spcAft>
                        <a:buNone/>
                      </a:pPr>
                      <a:r>
                        <a:rPr b="1" lang="en-GB" sz="1200">
                          <a:latin typeface="Helvetica Neue"/>
                          <a:ea typeface="Helvetica Neue"/>
                          <a:cs typeface="Helvetica Neue"/>
                          <a:sym typeface="Helvetica Neue"/>
                        </a:rPr>
                        <a:t>1° entrega</a:t>
                      </a:r>
                      <a:endParaRPr b="1" sz="1200">
                        <a:latin typeface="Helvetica Neue"/>
                        <a:ea typeface="Helvetica Neue"/>
                        <a:cs typeface="Helvetica Neue"/>
                        <a:sym typeface="Helvetica Neue"/>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c>
                  <a:txBody>
                    <a:bodyPr/>
                    <a:lstStyle/>
                    <a:p>
                      <a:pPr indent="0" lvl="0" marL="0" rtl="0" algn="ctr">
                        <a:spcBef>
                          <a:spcPts val="0"/>
                        </a:spcBef>
                        <a:spcAft>
                          <a:spcPts val="0"/>
                        </a:spcAft>
                        <a:buNone/>
                      </a:pPr>
                      <a:r>
                        <a:rPr lang="en-GB">
                          <a:latin typeface="Helvetica Neue Light"/>
                          <a:ea typeface="Helvetica Neue Light"/>
                          <a:cs typeface="Helvetica Neue Light"/>
                          <a:sym typeface="Helvetica Neue Light"/>
                        </a:rPr>
                        <a:t> Proyecto Angular CLI con Angular Material + Creación de componentes + Formularios Reactivos de ABM de alumnos + lógica y estructura de representación de datos</a:t>
                      </a:r>
                      <a:endParaRPr>
                        <a:latin typeface="Helvetica Neue Light"/>
                        <a:ea typeface="Helvetica Neue Light"/>
                        <a:cs typeface="Helvetica Neue Light"/>
                        <a:sym typeface="Helvetica Neue Light"/>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c>
                  <a:txBody>
                    <a:bodyPr/>
                    <a:lstStyle/>
                    <a:p>
                      <a:pPr indent="0" lvl="0" marL="0" rtl="0" algn="ctr">
                        <a:spcBef>
                          <a:spcPts val="0"/>
                        </a:spcBef>
                        <a:spcAft>
                          <a:spcPts val="0"/>
                        </a:spcAft>
                        <a:buNone/>
                      </a:pPr>
                      <a:r>
                        <a:rPr lang="en-GB" sz="1200">
                          <a:latin typeface="Helvetica Neue Light"/>
                          <a:ea typeface="Helvetica Neue Light"/>
                          <a:cs typeface="Helvetica Neue Light"/>
                          <a:sym typeface="Helvetica Neue Light"/>
                        </a:rPr>
                        <a:t>Clase N°8</a:t>
                      </a:r>
                      <a:endParaRPr sz="1200">
                        <a:latin typeface="Helvetica Neue Light"/>
                        <a:ea typeface="Helvetica Neue Light"/>
                        <a:cs typeface="Helvetica Neue Light"/>
                        <a:sym typeface="Helvetica Neue Light"/>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r>
              <a:tr h="1191750">
                <a:tc>
                  <a:txBody>
                    <a:bodyPr/>
                    <a:lstStyle/>
                    <a:p>
                      <a:pPr indent="0" lvl="0" marL="0" rtl="0" algn="ctr">
                        <a:spcBef>
                          <a:spcPts val="0"/>
                        </a:spcBef>
                        <a:spcAft>
                          <a:spcPts val="0"/>
                        </a:spcAft>
                        <a:buNone/>
                      </a:pPr>
                      <a:r>
                        <a:rPr b="1" lang="en-GB" sz="1200">
                          <a:latin typeface="Helvetica Neue"/>
                          <a:ea typeface="Helvetica Neue"/>
                          <a:cs typeface="Helvetica Neue"/>
                          <a:sym typeface="Helvetica Neue"/>
                        </a:rPr>
                        <a:t>2° entrega</a:t>
                      </a:r>
                      <a:endParaRPr b="1" sz="1200">
                        <a:latin typeface="Helvetica Neue"/>
                        <a:ea typeface="Helvetica Neue"/>
                        <a:cs typeface="Helvetica Neue"/>
                        <a:sym typeface="Helvetica Neue"/>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GB">
                          <a:solidFill>
                            <a:schemeClr val="dk1"/>
                          </a:solidFill>
                          <a:latin typeface="Helvetica Neue Light"/>
                          <a:ea typeface="Helvetica Neue Light"/>
                          <a:cs typeface="Helvetica Neue Light"/>
                          <a:sym typeface="Helvetica Neue Light"/>
                        </a:rPr>
                        <a:t>Datos provenientes de S</a:t>
                      </a:r>
                      <a:r>
                        <a:rPr lang="en-GB">
                          <a:solidFill>
                            <a:schemeClr val="dk1"/>
                          </a:solidFill>
                          <a:latin typeface="Helvetica Neue Light"/>
                          <a:ea typeface="Helvetica Neue Light"/>
                          <a:cs typeface="Helvetica Neue Light"/>
                          <a:sym typeface="Helvetica Neue Light"/>
                        </a:rPr>
                        <a:t>ervicios consumidos en forma reactiva y con la funcionalidad completa de realizar operaciones de ABM para usuarios, estudiantes, cursos. También se deberá crear la interface de componentes para el ABM de cursos, ABM de usuarios y la inscripción y anulación de inscripción de estudiantes a los cursos.</a:t>
                      </a:r>
                      <a:endParaRPr>
                        <a:latin typeface="Helvetica Neue Light"/>
                        <a:ea typeface="Helvetica Neue Light"/>
                        <a:cs typeface="Helvetica Neue Light"/>
                        <a:sym typeface="Helvetica Neue Light"/>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GB" sz="1200">
                          <a:solidFill>
                            <a:schemeClr val="dk1"/>
                          </a:solidFill>
                          <a:latin typeface="Helvetica Neue Light"/>
                          <a:ea typeface="Helvetica Neue Light"/>
                          <a:cs typeface="Helvetica Neue Light"/>
                          <a:sym typeface="Helvetica Neue Light"/>
                        </a:rPr>
                        <a:t>Clase N°12</a:t>
                      </a:r>
                      <a:endParaRPr sz="1200">
                        <a:latin typeface="Helvetica Neue Light"/>
                        <a:ea typeface="Helvetica Neue Light"/>
                        <a:cs typeface="Helvetica Neue Light"/>
                        <a:sym typeface="Helvetica Neue Light"/>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r>
              <a:tr h="554000">
                <a:tc>
                  <a:txBody>
                    <a:bodyPr/>
                    <a:lstStyle/>
                    <a:p>
                      <a:pPr indent="0" lvl="0" marL="0" rtl="0" algn="ctr">
                        <a:spcBef>
                          <a:spcPts val="0"/>
                        </a:spcBef>
                        <a:spcAft>
                          <a:spcPts val="0"/>
                        </a:spcAft>
                        <a:buNone/>
                      </a:pPr>
                      <a:r>
                        <a:rPr b="1" lang="en-GB" sz="1200">
                          <a:latin typeface="Helvetica Neue"/>
                          <a:ea typeface="Helvetica Neue"/>
                          <a:cs typeface="Helvetica Neue"/>
                          <a:sym typeface="Helvetica Neue"/>
                        </a:rPr>
                        <a:t>3° entrega</a:t>
                      </a:r>
                      <a:endParaRPr b="1" sz="1200">
                        <a:latin typeface="Helvetica Neue"/>
                        <a:ea typeface="Helvetica Neue"/>
                        <a:cs typeface="Helvetica Neue"/>
                        <a:sym typeface="Helvetica Neue"/>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GB">
                          <a:solidFill>
                            <a:schemeClr val="dk1"/>
                          </a:solidFill>
                          <a:latin typeface="Helvetica Neue Light"/>
                          <a:ea typeface="Helvetica Neue Light"/>
                          <a:cs typeface="Helvetica Neue Light"/>
                          <a:sym typeface="Helvetica Neue Light"/>
                        </a:rPr>
                        <a:t>Conectar el proyecto con el backend provisto en MockAPI o similar, Lazy Loading de módulos, test unitarios y login y logout de usuarios</a:t>
                      </a:r>
                      <a:endParaRPr>
                        <a:latin typeface="Helvetica Neue Light"/>
                        <a:ea typeface="Helvetica Neue Light"/>
                        <a:cs typeface="Helvetica Neue Light"/>
                        <a:sym typeface="Helvetica Neue Light"/>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GB" sz="1200">
                          <a:solidFill>
                            <a:schemeClr val="dk1"/>
                          </a:solidFill>
                          <a:latin typeface="Helvetica Neue Light"/>
                          <a:ea typeface="Helvetica Neue Light"/>
                          <a:cs typeface="Helvetica Neue Light"/>
                          <a:sym typeface="Helvetica Neue Light"/>
                        </a:rPr>
                        <a:t>Clase N°15</a:t>
                      </a:r>
                      <a:endParaRPr sz="1200">
                        <a:latin typeface="Helvetica Neue Light"/>
                        <a:ea typeface="Helvetica Neue Light"/>
                        <a:cs typeface="Helvetica Neue Light"/>
                        <a:sym typeface="Helvetica Neue Light"/>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r>
              <a:tr h="554000">
                <a:tc>
                  <a:txBody>
                    <a:bodyPr/>
                    <a:lstStyle/>
                    <a:p>
                      <a:pPr indent="0" lvl="0" marL="0" rtl="0" algn="ctr">
                        <a:spcBef>
                          <a:spcPts val="0"/>
                        </a:spcBef>
                        <a:spcAft>
                          <a:spcPts val="0"/>
                        </a:spcAft>
                        <a:buNone/>
                      </a:pPr>
                      <a:r>
                        <a:rPr b="1" lang="en-GB" sz="1200">
                          <a:latin typeface="Helvetica Neue"/>
                          <a:ea typeface="Helvetica Neue"/>
                          <a:cs typeface="Helvetica Neue"/>
                          <a:sym typeface="Helvetica Neue"/>
                        </a:rPr>
                        <a:t>Proyecto Final</a:t>
                      </a:r>
                      <a:endParaRPr b="1" sz="1200">
                        <a:latin typeface="Helvetica Neue"/>
                        <a:ea typeface="Helvetica Neue"/>
                        <a:cs typeface="Helvetica Neue"/>
                        <a:sym typeface="Helvetica Neue"/>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GB">
                          <a:solidFill>
                            <a:schemeClr val="dk1"/>
                          </a:solidFill>
                          <a:latin typeface="Helvetica Neue Light"/>
                          <a:ea typeface="Helvetica Neue Light"/>
                          <a:cs typeface="Helvetica Neue Light"/>
                          <a:sym typeface="Helvetica Neue Light"/>
                        </a:rPr>
                        <a:t>Incorporar NgRx en el proyecto + Implementar los datos y la actualización de envío de información al backend utilizando effects</a:t>
                      </a:r>
                      <a:endParaRPr>
                        <a:latin typeface="Helvetica Neue Light"/>
                        <a:ea typeface="Helvetica Neue Light"/>
                        <a:cs typeface="Helvetica Neue Light"/>
                        <a:sym typeface="Helvetica Neue Light"/>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GB" sz="1200">
                          <a:solidFill>
                            <a:schemeClr val="dk1"/>
                          </a:solidFill>
                          <a:latin typeface="Helvetica Neue Light"/>
                          <a:ea typeface="Helvetica Neue Light"/>
                          <a:cs typeface="Helvetica Neue Light"/>
                          <a:sym typeface="Helvetica Neue Light"/>
                        </a:rPr>
                        <a:t>Clase N°18</a:t>
                      </a:r>
                      <a:endParaRPr sz="1200">
                        <a:latin typeface="Helvetica Neue Light"/>
                        <a:ea typeface="Helvetica Neue Light"/>
                        <a:cs typeface="Helvetica Neue Light"/>
                        <a:sym typeface="Helvetica Neue Light"/>
                      </a:endParaRPr>
                    </a:p>
                  </a:txBody>
                  <a:tcPr marT="63500" marB="63500" marR="63500" marL="63500">
                    <a:lnL cap="flat" cmpd="sng" w="12700">
                      <a:solidFill>
                        <a:srgbClr val="E8E7E3"/>
                      </a:solidFill>
                      <a:prstDash val="solid"/>
                      <a:round/>
                      <a:headEnd len="sm" w="sm" type="none"/>
                      <a:tailEnd len="sm" w="sm" type="none"/>
                    </a:lnL>
                    <a:lnR cap="flat" cmpd="sng" w="12700">
                      <a:solidFill>
                        <a:srgbClr val="E8E7E3"/>
                      </a:solidFill>
                      <a:prstDash val="solid"/>
                      <a:round/>
                      <a:headEnd len="sm" w="sm" type="none"/>
                      <a:tailEnd len="sm" w="sm" type="none"/>
                    </a:lnR>
                    <a:lnT cap="flat" cmpd="sng" w="12700">
                      <a:solidFill>
                        <a:srgbClr val="E8E7E3"/>
                      </a:solidFill>
                      <a:prstDash val="solid"/>
                      <a:round/>
                      <a:headEnd len="sm" w="sm" type="none"/>
                      <a:tailEnd len="sm" w="sm" type="none"/>
                    </a:lnT>
                    <a:lnB cap="flat" cmpd="sng" w="12700">
                      <a:solidFill>
                        <a:srgbClr val="E8E7E3"/>
                      </a:solidFill>
                      <a:prstDash val="solid"/>
                      <a:round/>
                      <a:headEnd len="sm" w="sm" type="none"/>
                      <a:tailEnd len="sm" w="sm" type="none"/>
                    </a:lnB>
                  </a:tcPr>
                </a:tc>
              </a:tr>
            </a:tbl>
          </a:graphicData>
        </a:graphic>
      </p:graphicFrame>
      <p:pic>
        <p:nvPicPr>
          <p:cNvPr id="256" name="Google Shape;256;p44"/>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57" name="Google Shape;257;p44"/>
          <p:cNvSpPr txBox="1"/>
          <p:nvPr>
            <p:ph idx="4294967295" type="ctrTitle"/>
          </p:nvPr>
        </p:nvSpPr>
        <p:spPr>
          <a:xfrm>
            <a:off x="1559100" y="80250"/>
            <a:ext cx="5873400" cy="92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PROYECTO FINAL</a:t>
            </a:r>
            <a:endParaRPr i="1" sz="3600">
              <a:latin typeface="Anton"/>
              <a:ea typeface="Anton"/>
              <a:cs typeface="Anton"/>
              <a:sym typeface="Anton"/>
            </a:endParaRPr>
          </a:p>
          <a:p>
            <a:pPr indent="0" lvl="0" marL="0" rtl="0" algn="ctr">
              <a:spcBef>
                <a:spcPts val="0"/>
              </a:spcBef>
              <a:spcAft>
                <a:spcPts val="0"/>
              </a:spcAft>
              <a:buNone/>
            </a:pPr>
            <a:r>
              <a:rPr i="1" lang="en-GB" sz="1500">
                <a:latin typeface="Anton"/>
                <a:ea typeface="Anton"/>
                <a:cs typeface="Anton"/>
                <a:sym typeface="Anton"/>
              </a:rPr>
              <a:t>ADMINISTRADOR DE INSCRIPCIÓN A CURSOS </a:t>
            </a:r>
            <a:r>
              <a:rPr lang="en-GB" sz="1500">
                <a:latin typeface="Anton"/>
                <a:ea typeface="Anton"/>
                <a:cs typeface="Anton"/>
                <a:sym typeface="Anton"/>
              </a:rPr>
              <a:t>📄</a:t>
            </a:r>
            <a:endParaRPr sz="1500">
              <a:latin typeface="Anton"/>
              <a:ea typeface="Anton"/>
              <a:cs typeface="Anton"/>
              <a:sym typeface="Anton"/>
            </a:endParaRPr>
          </a:p>
        </p:txBody>
      </p:sp>
      <p:pic>
        <p:nvPicPr>
          <p:cNvPr id="258" name="Google Shape;258;p44"/>
          <p:cNvPicPr preferRelativeResize="0"/>
          <p:nvPr/>
        </p:nvPicPr>
        <p:blipFill rotWithShape="1">
          <a:blip r:embed="rId4">
            <a:alphaModFix/>
          </a:blip>
          <a:srcRect b="0" l="0" r="0" t="0"/>
          <a:stretch/>
        </p:blipFill>
        <p:spPr>
          <a:xfrm>
            <a:off x="7567925" y="0"/>
            <a:ext cx="1634174" cy="639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262" name="Shape 262"/>
        <p:cNvGrpSpPr/>
        <p:nvPr/>
      </p:nvGrpSpPr>
      <p:grpSpPr>
        <a:xfrm>
          <a:off x="0" y="0"/>
          <a:ext cx="0" cy="0"/>
          <a:chOff x="0" y="0"/>
          <a:chExt cx="0" cy="0"/>
        </a:xfrm>
      </p:grpSpPr>
      <p:sp>
        <p:nvSpPr>
          <p:cNvPr id="263" name="Google Shape;263;p45"/>
          <p:cNvSpPr txBox="1"/>
          <p:nvPr/>
        </p:nvSpPr>
        <p:spPr>
          <a:xfrm>
            <a:off x="852150" y="2209325"/>
            <a:ext cx="7439700" cy="167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sz="2000">
              <a:solidFill>
                <a:srgbClr val="8215BC"/>
              </a:solidFill>
              <a:latin typeface="Lato"/>
              <a:ea typeface="Lato"/>
              <a:cs typeface="Lato"/>
              <a:sym typeface="Lato"/>
            </a:endParaRPr>
          </a:p>
          <a:p>
            <a:pPr indent="0" lvl="0" marL="0" rtl="0" algn="ctr">
              <a:lnSpc>
                <a:spcPct val="115000"/>
              </a:lnSpc>
              <a:spcBef>
                <a:spcPts val="0"/>
              </a:spcBef>
              <a:spcAft>
                <a:spcPts val="0"/>
              </a:spcAft>
              <a:buNone/>
            </a:pPr>
            <a:r>
              <a:t/>
            </a:r>
            <a:endParaRPr>
              <a:solidFill>
                <a:srgbClr val="8215BC"/>
              </a:solidFill>
              <a:latin typeface="Lato Light"/>
              <a:ea typeface="Lato Light"/>
              <a:cs typeface="Lato Light"/>
              <a:sym typeface="Lato Light"/>
            </a:endParaRPr>
          </a:p>
        </p:txBody>
      </p:sp>
      <p:sp>
        <p:nvSpPr>
          <p:cNvPr id="264" name="Google Shape;264;p45"/>
          <p:cNvSpPr txBox="1"/>
          <p:nvPr/>
        </p:nvSpPr>
        <p:spPr>
          <a:xfrm>
            <a:off x="1996050" y="533750"/>
            <a:ext cx="5304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¡IMPORTANTE!</a:t>
            </a:r>
            <a:endParaRPr i="1" sz="4000">
              <a:latin typeface="Anton"/>
              <a:ea typeface="Anton"/>
              <a:cs typeface="Anton"/>
              <a:sym typeface="Anton"/>
            </a:endParaRPr>
          </a:p>
        </p:txBody>
      </p:sp>
      <p:sp>
        <p:nvSpPr>
          <p:cNvPr id="265" name="Google Shape;265;p45"/>
          <p:cNvSpPr txBox="1"/>
          <p:nvPr/>
        </p:nvSpPr>
        <p:spPr>
          <a:xfrm>
            <a:off x="1130675" y="1522850"/>
            <a:ext cx="7257900" cy="1099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Los desafíos y entregas de proyecto se deben cargar hasta siete días después de finalizada la clase. Te sugerimos llevarlos al día. </a:t>
            </a:r>
            <a:endParaRPr sz="2000">
              <a:latin typeface="Helvetica Neue Light"/>
              <a:ea typeface="Helvetica Neue Light"/>
              <a:cs typeface="Helvetica Neue Light"/>
              <a:sym typeface="Helvetica Neue Light"/>
            </a:endParaRPr>
          </a:p>
        </p:txBody>
      </p:sp>
      <p:pic>
        <p:nvPicPr>
          <p:cNvPr id="266" name="Google Shape;266;p45"/>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67" name="Google Shape;267;p45"/>
          <p:cNvPicPr preferRelativeResize="0"/>
          <p:nvPr/>
        </p:nvPicPr>
        <p:blipFill>
          <a:blip r:embed="rId4">
            <a:alphaModFix/>
          </a:blip>
          <a:stretch>
            <a:fillRect/>
          </a:stretch>
        </p:blipFill>
        <p:spPr>
          <a:xfrm>
            <a:off x="1004550" y="2622357"/>
            <a:ext cx="7287301" cy="157596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1" name="Shape 271"/>
        <p:cNvGrpSpPr/>
        <p:nvPr/>
      </p:nvGrpSpPr>
      <p:grpSpPr>
        <a:xfrm>
          <a:off x="0" y="0"/>
          <a:ext cx="0" cy="0"/>
          <a:chOff x="0" y="0"/>
          <a:chExt cx="0" cy="0"/>
        </a:xfrm>
      </p:grpSpPr>
      <p:sp>
        <p:nvSpPr>
          <p:cNvPr id="272" name="Google Shape;272;p46"/>
          <p:cNvSpPr txBox="1"/>
          <p:nvPr/>
        </p:nvSpPr>
        <p:spPr>
          <a:xfrm>
            <a:off x="1388250" y="2048550"/>
            <a:ext cx="6367500" cy="63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INTRODUCCIÓN</a:t>
            </a:r>
            <a:r>
              <a:rPr i="1" lang="en-GB" sz="3600">
                <a:solidFill>
                  <a:srgbClr val="121212"/>
                </a:solidFill>
                <a:latin typeface="Anton"/>
                <a:ea typeface="Anton"/>
                <a:cs typeface="Anton"/>
                <a:sym typeface="Anton"/>
              </a:rPr>
              <a:t> AL CURSO Y A ANGULAR</a:t>
            </a:r>
            <a:endParaRPr i="1" sz="3600">
              <a:solidFill>
                <a:srgbClr val="121212"/>
              </a:solidFill>
              <a:latin typeface="Anton"/>
              <a:ea typeface="Anton"/>
              <a:cs typeface="Anton"/>
              <a:sym typeface="Anton"/>
            </a:endParaRPr>
          </a:p>
        </p:txBody>
      </p:sp>
      <p:sp>
        <p:nvSpPr>
          <p:cNvPr id="273" name="Google Shape;273;p46"/>
          <p:cNvSpPr txBox="1"/>
          <p:nvPr/>
        </p:nvSpPr>
        <p:spPr>
          <a:xfrm>
            <a:off x="2232300" y="1523775"/>
            <a:ext cx="4679400" cy="4758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b="1" lang="en-GB" sz="2000">
                <a:solidFill>
                  <a:srgbClr val="121212"/>
                </a:solidFill>
                <a:latin typeface="Helvetica Neue"/>
                <a:ea typeface="Helvetica Neue"/>
                <a:cs typeface="Helvetica Neue"/>
                <a:sym typeface="Helvetica Neue"/>
              </a:rPr>
              <a:t>Clase 01. </a:t>
            </a:r>
            <a:r>
              <a:rPr lang="en-GB" sz="2000">
                <a:solidFill>
                  <a:srgbClr val="121212"/>
                </a:solidFill>
                <a:latin typeface="Helvetica Neue Light"/>
                <a:ea typeface="Helvetica Neue Light"/>
                <a:cs typeface="Helvetica Neue Light"/>
                <a:sym typeface="Helvetica Neue Light"/>
              </a:rPr>
              <a:t> ANGULAR</a:t>
            </a:r>
            <a:endParaRPr>
              <a:solidFill>
                <a:srgbClr val="121212"/>
              </a:solidFill>
              <a:latin typeface="Helvetica Neue Light"/>
              <a:ea typeface="Helvetica Neue Light"/>
              <a:cs typeface="Helvetica Neue Light"/>
              <a:sym typeface="Helvetica Neue Light"/>
            </a:endParaRPr>
          </a:p>
        </p:txBody>
      </p:sp>
      <p:sp>
        <p:nvSpPr>
          <p:cNvPr id="274" name="Google Shape;274;p46"/>
          <p:cNvSpPr txBox="1"/>
          <p:nvPr/>
        </p:nvSpPr>
        <p:spPr>
          <a:xfrm>
            <a:off x="707225" y="4382850"/>
            <a:ext cx="1731000" cy="4758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t/>
            </a:r>
            <a:endParaRPr b="1" sz="1800">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278" name="Shape 278"/>
        <p:cNvGrpSpPr/>
        <p:nvPr/>
      </p:nvGrpSpPr>
      <p:grpSpPr>
        <a:xfrm>
          <a:off x="0" y="0"/>
          <a:ext cx="0" cy="0"/>
          <a:chOff x="0" y="0"/>
          <a:chExt cx="0" cy="0"/>
        </a:xfrm>
      </p:grpSpPr>
      <p:sp>
        <p:nvSpPr>
          <p:cNvPr id="279" name="Google Shape;279;p47"/>
          <p:cNvSpPr txBox="1"/>
          <p:nvPr/>
        </p:nvSpPr>
        <p:spPr>
          <a:xfrm>
            <a:off x="3979775" y="1134750"/>
            <a:ext cx="4624800" cy="2874000"/>
          </a:xfrm>
          <a:prstGeom prst="rect">
            <a:avLst/>
          </a:prstGeom>
          <a:noFill/>
          <a:ln>
            <a:noFill/>
          </a:ln>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Char char="●"/>
            </a:pPr>
            <a:r>
              <a:rPr lang="en-GB" sz="1800">
                <a:latin typeface="Helvetica Neue Light"/>
                <a:ea typeface="Helvetica Neue Light"/>
                <a:cs typeface="Helvetica Neue Light"/>
                <a:sym typeface="Helvetica Neue Light"/>
              </a:rPr>
              <a:t>Conocer el framework Angular.</a:t>
            </a:r>
            <a:endParaRPr sz="1800">
              <a:latin typeface="Helvetica Neue Light"/>
              <a:ea typeface="Helvetica Neue Light"/>
              <a:cs typeface="Helvetica Neue Light"/>
              <a:sym typeface="Helvetica Neue Light"/>
            </a:endParaRPr>
          </a:p>
          <a:p>
            <a:pPr indent="-342900" lvl="0" marL="457200" rtl="0" algn="l">
              <a:lnSpc>
                <a:spcPct val="115000"/>
              </a:lnSpc>
              <a:spcBef>
                <a:spcPts val="1000"/>
              </a:spcBef>
              <a:spcAft>
                <a:spcPts val="0"/>
              </a:spcAft>
              <a:buClr>
                <a:schemeClr val="dk1"/>
              </a:buClr>
              <a:buSzPts val="1800"/>
              <a:buChar char="●"/>
            </a:pPr>
            <a:r>
              <a:rPr lang="en-GB" sz="1800">
                <a:latin typeface="Helvetica Neue Light"/>
                <a:ea typeface="Helvetica Neue Light"/>
                <a:cs typeface="Helvetica Neue Light"/>
                <a:sym typeface="Helvetica Neue Light"/>
              </a:rPr>
              <a:t>Instalar herramientas y dependencias necesarias.</a:t>
            </a:r>
            <a:endParaRPr sz="1800">
              <a:latin typeface="Helvetica Neue Light"/>
              <a:ea typeface="Helvetica Neue Light"/>
              <a:cs typeface="Helvetica Neue Light"/>
              <a:sym typeface="Helvetica Neue Light"/>
            </a:endParaRPr>
          </a:p>
          <a:p>
            <a:pPr indent="-342900" lvl="0" marL="457200" rtl="0" algn="l">
              <a:lnSpc>
                <a:spcPct val="115000"/>
              </a:lnSpc>
              <a:spcBef>
                <a:spcPts val="1000"/>
              </a:spcBef>
              <a:spcAft>
                <a:spcPts val="1000"/>
              </a:spcAft>
              <a:buClr>
                <a:schemeClr val="dk1"/>
              </a:buClr>
              <a:buSzPts val="1800"/>
              <a:buFont typeface="Helvetica Neue Light"/>
              <a:buChar char="●"/>
            </a:pPr>
            <a:r>
              <a:rPr lang="en-GB" sz="1800">
                <a:latin typeface="Helvetica Neue Light"/>
                <a:ea typeface="Helvetica Neue Light"/>
                <a:cs typeface="Helvetica Neue Light"/>
                <a:sym typeface="Helvetica Neue Light"/>
              </a:rPr>
              <a:t>Crear el primer proyecto Angular y subirlo a GitHub</a:t>
            </a:r>
            <a:endParaRPr sz="1800">
              <a:latin typeface="Helvetica Neue Light"/>
              <a:ea typeface="Helvetica Neue Light"/>
              <a:cs typeface="Helvetica Neue Light"/>
              <a:sym typeface="Helvetica Neue Light"/>
            </a:endParaRPr>
          </a:p>
        </p:txBody>
      </p:sp>
      <p:pic>
        <p:nvPicPr>
          <p:cNvPr id="280" name="Google Shape;280;p47"/>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81" name="Google Shape;281;p47"/>
          <p:cNvSpPr txBox="1"/>
          <p:nvPr/>
        </p:nvSpPr>
        <p:spPr>
          <a:xfrm>
            <a:off x="373850" y="2656900"/>
            <a:ext cx="3632700" cy="98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GB" sz="3000">
                <a:solidFill>
                  <a:srgbClr val="000000"/>
                </a:solidFill>
                <a:latin typeface="Anton"/>
                <a:ea typeface="Anton"/>
                <a:cs typeface="Anton"/>
                <a:sym typeface="Anton"/>
              </a:rPr>
              <a:t>OBJETIVOS </a:t>
            </a:r>
            <a:r>
              <a:rPr i="1" lang="en-GB" sz="3000">
                <a:latin typeface="Anton"/>
                <a:ea typeface="Anton"/>
                <a:cs typeface="Anton"/>
                <a:sym typeface="Anton"/>
              </a:rPr>
              <a:t>DE LA CLASE</a:t>
            </a:r>
            <a:endParaRPr i="1" sz="3000">
              <a:latin typeface="Anton"/>
              <a:ea typeface="Anton"/>
              <a:cs typeface="Anton"/>
              <a:sym typeface="Anton"/>
            </a:endParaRPr>
          </a:p>
        </p:txBody>
      </p:sp>
      <p:pic>
        <p:nvPicPr>
          <p:cNvPr id="282" name="Google Shape;282;p47"/>
          <p:cNvPicPr preferRelativeResize="0"/>
          <p:nvPr/>
        </p:nvPicPr>
        <p:blipFill rotWithShape="1">
          <a:blip r:embed="rId4">
            <a:alphaModFix/>
          </a:blip>
          <a:srcRect b="0" l="0" r="0" t="0"/>
          <a:stretch/>
        </p:blipFill>
        <p:spPr>
          <a:xfrm>
            <a:off x="1611688" y="1439550"/>
            <a:ext cx="1186525" cy="1186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13" name="Shape 113"/>
        <p:cNvGrpSpPr/>
        <p:nvPr/>
      </p:nvGrpSpPr>
      <p:grpSpPr>
        <a:xfrm>
          <a:off x="0" y="0"/>
          <a:ext cx="0" cy="0"/>
          <a:chOff x="0" y="0"/>
          <a:chExt cx="0" cy="0"/>
        </a:xfrm>
      </p:grpSpPr>
      <p:sp>
        <p:nvSpPr>
          <p:cNvPr id="114" name="Google Shape;114;p30"/>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RECUERDA </a:t>
            </a:r>
            <a:r>
              <a:rPr i="1" lang="en-GB" sz="3600">
                <a:solidFill>
                  <a:srgbClr val="121212"/>
                </a:solidFill>
                <a:latin typeface="Anton"/>
                <a:ea typeface="Anton"/>
                <a:cs typeface="Anton"/>
                <a:sym typeface="Anton"/>
              </a:rPr>
              <a:t>PONER A GRABAR LA CLASE</a:t>
            </a:r>
            <a:endParaRPr i="1" sz="3600">
              <a:solidFill>
                <a:srgbClr val="121212"/>
              </a:solidFill>
              <a:latin typeface="Anton"/>
              <a:ea typeface="Anton"/>
              <a:cs typeface="Anton"/>
              <a:sym typeface="Anton"/>
            </a:endParaRPr>
          </a:p>
        </p:txBody>
      </p:sp>
      <p:pic>
        <p:nvPicPr>
          <p:cNvPr id="115" name="Google Shape;115;p30"/>
          <p:cNvPicPr preferRelativeResize="0"/>
          <p:nvPr/>
        </p:nvPicPr>
        <p:blipFill>
          <a:blip r:embed="rId3">
            <a:alphaModFix/>
          </a:blip>
          <a:stretch>
            <a:fillRect/>
          </a:stretch>
        </p:blipFill>
        <p:spPr>
          <a:xfrm>
            <a:off x="4125950" y="3210488"/>
            <a:ext cx="892100" cy="743425"/>
          </a:xfrm>
          <a:prstGeom prst="rect">
            <a:avLst/>
          </a:prstGeom>
          <a:noFill/>
          <a:ln>
            <a:noFill/>
          </a:ln>
        </p:spPr>
      </p:pic>
      <p:pic>
        <p:nvPicPr>
          <p:cNvPr id="116" name="Google Shape;116;p30"/>
          <p:cNvPicPr preferRelativeResize="0"/>
          <p:nvPr/>
        </p:nvPicPr>
        <p:blipFill>
          <a:blip r:embed="rId4">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286" name="Shape 286"/>
        <p:cNvGrpSpPr/>
        <p:nvPr/>
      </p:nvGrpSpPr>
      <p:grpSpPr>
        <a:xfrm>
          <a:off x="0" y="0"/>
          <a:ext cx="0" cy="0"/>
          <a:chOff x="0" y="0"/>
          <a:chExt cx="0" cy="0"/>
        </a:xfrm>
      </p:grpSpPr>
      <p:sp>
        <p:nvSpPr>
          <p:cNvPr id="287" name="Google Shape;287;p48"/>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MAPA </a:t>
            </a:r>
            <a:r>
              <a:rPr i="1" lang="en-GB" sz="3600">
                <a:solidFill>
                  <a:srgbClr val="121212"/>
                </a:solidFill>
                <a:latin typeface="Anton"/>
                <a:ea typeface="Anton"/>
                <a:cs typeface="Anton"/>
                <a:sym typeface="Anton"/>
              </a:rPr>
              <a:t>DE CONCEPTOS</a:t>
            </a:r>
            <a:endParaRPr i="1" sz="3600">
              <a:solidFill>
                <a:srgbClr val="121212"/>
              </a:solidFill>
              <a:latin typeface="Anton"/>
              <a:ea typeface="Anton"/>
              <a:cs typeface="Anton"/>
              <a:sym typeface="Anton"/>
            </a:endParaRPr>
          </a:p>
        </p:txBody>
      </p:sp>
      <p:pic>
        <p:nvPicPr>
          <p:cNvPr id="288" name="Google Shape;288;p48"/>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92" name="Shape 292"/>
        <p:cNvGrpSpPr/>
        <p:nvPr/>
      </p:nvGrpSpPr>
      <p:grpSpPr>
        <a:xfrm>
          <a:off x="0" y="0"/>
          <a:ext cx="0" cy="0"/>
          <a:chOff x="0" y="0"/>
          <a:chExt cx="0" cy="0"/>
        </a:xfrm>
      </p:grpSpPr>
      <p:sp>
        <p:nvSpPr>
          <p:cNvPr id="293" name="Google Shape;293;p49"/>
          <p:cNvSpPr txBox="1"/>
          <p:nvPr>
            <p:ph type="ctrTitle"/>
          </p:nvPr>
        </p:nvSpPr>
        <p:spPr>
          <a:xfrm>
            <a:off x="176575" y="199288"/>
            <a:ext cx="7552800" cy="42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GB" sz="2000">
                <a:latin typeface="Anton"/>
                <a:ea typeface="Anton"/>
                <a:cs typeface="Anton"/>
                <a:sym typeface="Anton"/>
              </a:rPr>
              <a:t>MAPA DE CONCEPTOS CLASE 1</a:t>
            </a:r>
            <a:endParaRPr i="1" sz="2000">
              <a:latin typeface="Anton"/>
              <a:ea typeface="Anton"/>
              <a:cs typeface="Anton"/>
              <a:sym typeface="Anton"/>
            </a:endParaRPr>
          </a:p>
        </p:txBody>
      </p:sp>
      <p:pic>
        <p:nvPicPr>
          <p:cNvPr id="294" name="Google Shape;294;p49"/>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95" name="Google Shape;295;p49"/>
          <p:cNvPicPr preferRelativeResize="0"/>
          <p:nvPr/>
        </p:nvPicPr>
        <p:blipFill rotWithShape="1">
          <a:blip r:embed="rId4">
            <a:alphaModFix/>
          </a:blip>
          <a:srcRect b="0" l="0" r="0" t="0"/>
          <a:stretch/>
        </p:blipFill>
        <p:spPr>
          <a:xfrm>
            <a:off x="7423862" y="90575"/>
            <a:ext cx="1634174" cy="639850"/>
          </a:xfrm>
          <a:prstGeom prst="rect">
            <a:avLst/>
          </a:prstGeom>
          <a:noFill/>
          <a:ln>
            <a:noFill/>
          </a:ln>
        </p:spPr>
      </p:pic>
      <p:sp>
        <p:nvSpPr>
          <p:cNvPr id="296" name="Google Shape;296;p49"/>
          <p:cNvSpPr/>
          <p:nvPr/>
        </p:nvSpPr>
        <p:spPr>
          <a:xfrm>
            <a:off x="618500" y="3099875"/>
            <a:ext cx="1452900" cy="6024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Helvetica Neue"/>
                <a:ea typeface="Helvetica Neue"/>
                <a:cs typeface="Helvetica Neue"/>
                <a:sym typeface="Helvetica Neue"/>
              </a:rPr>
              <a:t>Herramientas</a:t>
            </a:r>
            <a:endParaRPr sz="1200">
              <a:solidFill>
                <a:srgbClr val="FFFFFF"/>
              </a:solidFill>
              <a:latin typeface="Helvetica Neue"/>
              <a:ea typeface="Helvetica Neue"/>
              <a:cs typeface="Helvetica Neue"/>
              <a:sym typeface="Helvetica Neue"/>
            </a:endParaRPr>
          </a:p>
        </p:txBody>
      </p:sp>
      <p:sp>
        <p:nvSpPr>
          <p:cNvPr id="297" name="Google Shape;297;p49"/>
          <p:cNvSpPr/>
          <p:nvPr/>
        </p:nvSpPr>
        <p:spPr>
          <a:xfrm>
            <a:off x="3029600" y="1733706"/>
            <a:ext cx="1657800" cy="4665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GB" sz="1100">
                <a:solidFill>
                  <a:srgbClr val="222222"/>
                </a:solidFill>
                <a:latin typeface="Helvetica Neue"/>
                <a:ea typeface="Helvetica Neue"/>
                <a:cs typeface="Helvetica Neue"/>
                <a:sym typeface="Helvetica Neue"/>
              </a:rPr>
              <a:t>¿Cuándo se utiliza?</a:t>
            </a:r>
            <a:endParaRPr sz="1100">
              <a:solidFill>
                <a:srgbClr val="222222"/>
              </a:solidFill>
              <a:latin typeface="Helvetica Neue"/>
              <a:ea typeface="Helvetica Neue"/>
              <a:cs typeface="Helvetica Neue"/>
              <a:sym typeface="Helvetica Neue"/>
            </a:endParaRPr>
          </a:p>
        </p:txBody>
      </p:sp>
      <p:sp>
        <p:nvSpPr>
          <p:cNvPr id="298" name="Google Shape;298;p49"/>
          <p:cNvSpPr/>
          <p:nvPr/>
        </p:nvSpPr>
        <p:spPr>
          <a:xfrm>
            <a:off x="618500" y="1381578"/>
            <a:ext cx="1452900" cy="6024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Helvetica Neue"/>
                <a:ea typeface="Helvetica Neue"/>
                <a:cs typeface="Helvetica Neue"/>
                <a:sym typeface="Helvetica Neue"/>
              </a:rPr>
              <a:t>Angular </a:t>
            </a:r>
            <a:endParaRPr sz="1200">
              <a:solidFill>
                <a:srgbClr val="FFFFFF"/>
              </a:solidFill>
              <a:latin typeface="Helvetica Neue"/>
              <a:ea typeface="Helvetica Neue"/>
              <a:cs typeface="Helvetica Neue"/>
              <a:sym typeface="Helvetica Neue"/>
            </a:endParaRPr>
          </a:p>
        </p:txBody>
      </p:sp>
      <p:cxnSp>
        <p:nvCxnSpPr>
          <p:cNvPr id="299" name="Google Shape;299;p49"/>
          <p:cNvCxnSpPr>
            <a:stCxn id="296" idx="0"/>
            <a:endCxn id="298" idx="2"/>
          </p:cNvCxnSpPr>
          <p:nvPr/>
        </p:nvCxnSpPr>
        <p:spPr>
          <a:xfrm rot="10800000">
            <a:off x="1344950" y="1983875"/>
            <a:ext cx="0" cy="1116000"/>
          </a:xfrm>
          <a:prstGeom prst="straightConnector1">
            <a:avLst/>
          </a:prstGeom>
          <a:noFill/>
          <a:ln cap="flat" cmpd="sng" w="9525">
            <a:solidFill>
              <a:srgbClr val="CCCCCC"/>
            </a:solidFill>
            <a:prstDash val="solid"/>
            <a:round/>
            <a:headEnd len="med" w="med" type="oval"/>
            <a:tailEnd len="med" w="med" type="oval"/>
          </a:ln>
        </p:spPr>
      </p:cxnSp>
      <p:sp>
        <p:nvSpPr>
          <p:cNvPr id="300" name="Google Shape;300;p49"/>
          <p:cNvSpPr/>
          <p:nvPr/>
        </p:nvSpPr>
        <p:spPr>
          <a:xfrm>
            <a:off x="3029718" y="3260628"/>
            <a:ext cx="1452900" cy="280800"/>
          </a:xfrm>
          <a:prstGeom prst="rect">
            <a:avLst/>
          </a:prstGeom>
          <a:solidFill>
            <a:srgbClr val="E0FF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GB" sz="1100">
                <a:solidFill>
                  <a:srgbClr val="222222"/>
                </a:solidFill>
                <a:latin typeface="Helvetica Neue"/>
                <a:ea typeface="Helvetica Neue"/>
                <a:cs typeface="Helvetica Neue"/>
                <a:sym typeface="Helvetica Neue"/>
              </a:rPr>
              <a:t>¿Cuáles son?</a:t>
            </a:r>
            <a:endParaRPr sz="1100">
              <a:solidFill>
                <a:srgbClr val="222222"/>
              </a:solidFill>
              <a:latin typeface="Helvetica Neue"/>
              <a:ea typeface="Helvetica Neue"/>
              <a:cs typeface="Helvetica Neue"/>
              <a:sym typeface="Helvetica Neue"/>
            </a:endParaRPr>
          </a:p>
        </p:txBody>
      </p:sp>
      <p:sp>
        <p:nvSpPr>
          <p:cNvPr id="301" name="Google Shape;301;p49"/>
          <p:cNvSpPr/>
          <p:nvPr/>
        </p:nvSpPr>
        <p:spPr>
          <a:xfrm>
            <a:off x="4790048" y="3260621"/>
            <a:ext cx="1452900" cy="280800"/>
          </a:xfrm>
          <a:prstGeom prst="rect">
            <a:avLst/>
          </a:prstGeom>
          <a:solidFill>
            <a:srgbClr val="E0FF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GB" sz="1100">
                <a:solidFill>
                  <a:srgbClr val="222222"/>
                </a:solidFill>
                <a:latin typeface="Helvetica Neue"/>
                <a:ea typeface="Helvetica Neue"/>
                <a:cs typeface="Helvetica Neue"/>
                <a:sym typeface="Helvetica Neue"/>
              </a:rPr>
              <a:t>Instalaciones</a:t>
            </a:r>
            <a:endParaRPr sz="1100">
              <a:solidFill>
                <a:srgbClr val="222222"/>
              </a:solidFill>
              <a:latin typeface="Helvetica Neue"/>
              <a:ea typeface="Helvetica Neue"/>
              <a:cs typeface="Helvetica Neue"/>
              <a:sym typeface="Helvetica Neue"/>
            </a:endParaRPr>
          </a:p>
        </p:txBody>
      </p:sp>
      <p:sp>
        <p:nvSpPr>
          <p:cNvPr id="302" name="Google Shape;302;p49"/>
          <p:cNvSpPr/>
          <p:nvPr/>
        </p:nvSpPr>
        <p:spPr>
          <a:xfrm>
            <a:off x="3029600" y="1165339"/>
            <a:ext cx="1657800" cy="466500"/>
          </a:xfrm>
          <a:prstGeom prst="rect">
            <a:avLst/>
          </a:prstGeom>
          <a:solidFill>
            <a:srgbClr val="3CEFA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solidFill>
                  <a:srgbClr val="222222"/>
                </a:solidFill>
                <a:latin typeface="Helvetica Neue"/>
                <a:ea typeface="Helvetica Neue"/>
                <a:cs typeface="Helvetica Neue"/>
                <a:sym typeface="Helvetica Neue"/>
              </a:rPr>
              <a:t>¿Qué es?</a:t>
            </a:r>
            <a:endParaRPr sz="1100">
              <a:solidFill>
                <a:srgbClr val="222222"/>
              </a:solidFill>
              <a:latin typeface="Helvetica Neue"/>
              <a:ea typeface="Helvetica Neue"/>
              <a:cs typeface="Helvetica Neue"/>
              <a:sym typeface="Helvetica Neue"/>
            </a:endParaRPr>
          </a:p>
        </p:txBody>
      </p:sp>
      <p:cxnSp>
        <p:nvCxnSpPr>
          <p:cNvPr id="303" name="Google Shape;303;p49"/>
          <p:cNvCxnSpPr>
            <a:stCxn id="298" idx="3"/>
            <a:endCxn id="302" idx="1"/>
          </p:cNvCxnSpPr>
          <p:nvPr/>
        </p:nvCxnSpPr>
        <p:spPr>
          <a:xfrm flipH="1" rot="10800000">
            <a:off x="2071400" y="1398678"/>
            <a:ext cx="958200" cy="284100"/>
          </a:xfrm>
          <a:prstGeom prst="bentConnector3">
            <a:avLst>
              <a:gd fmla="val 50000" name="adj1"/>
            </a:avLst>
          </a:prstGeom>
          <a:noFill/>
          <a:ln cap="flat" cmpd="sng" w="9525">
            <a:solidFill>
              <a:srgbClr val="CCCCCC"/>
            </a:solidFill>
            <a:prstDash val="solid"/>
            <a:round/>
            <a:headEnd len="med" w="med" type="none"/>
            <a:tailEnd len="med" w="med" type="oval"/>
          </a:ln>
        </p:spPr>
      </p:cxnSp>
      <p:cxnSp>
        <p:nvCxnSpPr>
          <p:cNvPr id="304" name="Google Shape;304;p49"/>
          <p:cNvCxnSpPr>
            <a:stCxn id="298" idx="3"/>
            <a:endCxn id="297" idx="1"/>
          </p:cNvCxnSpPr>
          <p:nvPr/>
        </p:nvCxnSpPr>
        <p:spPr>
          <a:xfrm>
            <a:off x="2071400" y="1682778"/>
            <a:ext cx="958200" cy="284100"/>
          </a:xfrm>
          <a:prstGeom prst="bentConnector3">
            <a:avLst>
              <a:gd fmla="val 50000" name="adj1"/>
            </a:avLst>
          </a:prstGeom>
          <a:noFill/>
          <a:ln cap="flat" cmpd="sng" w="9525">
            <a:solidFill>
              <a:srgbClr val="CCCCCC"/>
            </a:solidFill>
            <a:prstDash val="solid"/>
            <a:round/>
            <a:headEnd len="med" w="med" type="none"/>
            <a:tailEnd len="med" w="med" type="oval"/>
          </a:ln>
        </p:spPr>
      </p:cxnSp>
      <p:cxnSp>
        <p:nvCxnSpPr>
          <p:cNvPr id="305" name="Google Shape;305;p49"/>
          <p:cNvCxnSpPr>
            <a:stCxn id="296" idx="3"/>
            <a:endCxn id="300" idx="1"/>
          </p:cNvCxnSpPr>
          <p:nvPr/>
        </p:nvCxnSpPr>
        <p:spPr>
          <a:xfrm>
            <a:off x="2071400" y="3401075"/>
            <a:ext cx="958200" cy="0"/>
          </a:xfrm>
          <a:prstGeom prst="straightConnector1">
            <a:avLst/>
          </a:prstGeom>
          <a:noFill/>
          <a:ln cap="flat" cmpd="sng" w="9525">
            <a:solidFill>
              <a:srgbClr val="CCCCCC"/>
            </a:solidFill>
            <a:prstDash val="solid"/>
            <a:round/>
            <a:headEnd len="med" w="med" type="oval"/>
            <a:tailEnd len="med" w="med" type="oval"/>
          </a:ln>
        </p:spPr>
      </p:cxnSp>
      <p:cxnSp>
        <p:nvCxnSpPr>
          <p:cNvPr id="306" name="Google Shape;306;p49"/>
          <p:cNvCxnSpPr>
            <a:stCxn id="300" idx="3"/>
            <a:endCxn id="301" idx="1"/>
          </p:cNvCxnSpPr>
          <p:nvPr/>
        </p:nvCxnSpPr>
        <p:spPr>
          <a:xfrm>
            <a:off x="4482618" y="3401028"/>
            <a:ext cx="307500" cy="0"/>
          </a:xfrm>
          <a:prstGeom prst="straightConnector1">
            <a:avLst/>
          </a:prstGeom>
          <a:noFill/>
          <a:ln cap="flat" cmpd="sng" w="9525">
            <a:solidFill>
              <a:srgbClr val="CCCCCC"/>
            </a:solidFill>
            <a:prstDash val="solid"/>
            <a:round/>
            <a:headEnd len="med" w="med" type="oval"/>
            <a:tailEnd len="med" w="med" type="oval"/>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0" name="Shape 310"/>
        <p:cNvGrpSpPr/>
        <p:nvPr/>
      </p:nvGrpSpPr>
      <p:grpSpPr>
        <a:xfrm>
          <a:off x="0" y="0"/>
          <a:ext cx="0" cy="0"/>
          <a:chOff x="0" y="0"/>
          <a:chExt cx="0" cy="0"/>
        </a:xfrm>
      </p:grpSpPr>
      <p:sp>
        <p:nvSpPr>
          <p:cNvPr id="311" name="Google Shape;311;p50"/>
          <p:cNvSpPr/>
          <p:nvPr/>
        </p:nvSpPr>
        <p:spPr>
          <a:xfrm>
            <a:off x="1810763" y="1142175"/>
            <a:ext cx="2624100" cy="3138600"/>
          </a:xfrm>
          <a:prstGeom prst="rect">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0"/>
          <p:cNvSpPr/>
          <p:nvPr/>
        </p:nvSpPr>
        <p:spPr>
          <a:xfrm>
            <a:off x="1995385" y="1311600"/>
            <a:ext cx="2212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0"/>
          <p:cNvSpPr txBox="1"/>
          <p:nvPr/>
        </p:nvSpPr>
        <p:spPr>
          <a:xfrm>
            <a:off x="1978049" y="1284350"/>
            <a:ext cx="16899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Helvetica Neue"/>
                <a:ea typeface="Helvetica Neue"/>
                <a:cs typeface="Helvetica Neue"/>
                <a:sym typeface="Helvetica Neue"/>
              </a:rPr>
              <a:t>Clase 1</a:t>
            </a:r>
            <a:endParaRPr>
              <a:latin typeface="Helvetica Neue"/>
              <a:ea typeface="Helvetica Neue"/>
              <a:cs typeface="Helvetica Neue"/>
              <a:sym typeface="Helvetica Neue"/>
            </a:endParaRPr>
          </a:p>
        </p:txBody>
      </p:sp>
      <p:sp>
        <p:nvSpPr>
          <p:cNvPr id="314" name="Google Shape;314;p50"/>
          <p:cNvSpPr txBox="1"/>
          <p:nvPr/>
        </p:nvSpPr>
        <p:spPr>
          <a:xfrm>
            <a:off x="1974043" y="1736550"/>
            <a:ext cx="2255700" cy="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200">
                <a:latin typeface="Helvetica Neue"/>
                <a:ea typeface="Helvetica Neue"/>
                <a:cs typeface="Helvetica Neue"/>
                <a:sym typeface="Helvetica Neue"/>
              </a:rPr>
              <a:t>Introducción al curso y a Angular</a:t>
            </a:r>
            <a:endParaRPr b="1" sz="1200">
              <a:latin typeface="Helvetica Neue"/>
              <a:ea typeface="Helvetica Neue"/>
              <a:cs typeface="Helvetica Neue"/>
              <a:sym typeface="Helvetica Neue"/>
            </a:endParaRPr>
          </a:p>
        </p:txBody>
      </p:sp>
      <p:cxnSp>
        <p:nvCxnSpPr>
          <p:cNvPr id="315" name="Google Shape;315;p50"/>
          <p:cNvCxnSpPr/>
          <p:nvPr/>
        </p:nvCxnSpPr>
        <p:spPr>
          <a:xfrm>
            <a:off x="1974013" y="2424825"/>
            <a:ext cx="2255700" cy="0"/>
          </a:xfrm>
          <a:prstGeom prst="straightConnector1">
            <a:avLst/>
          </a:prstGeom>
          <a:noFill/>
          <a:ln cap="flat" cmpd="sng" w="9525">
            <a:solidFill>
              <a:srgbClr val="EFEFEF"/>
            </a:solidFill>
            <a:prstDash val="solid"/>
            <a:round/>
            <a:headEnd len="med" w="med" type="none"/>
            <a:tailEnd len="med" w="med" type="none"/>
          </a:ln>
        </p:spPr>
      </p:cxnSp>
      <p:cxnSp>
        <p:nvCxnSpPr>
          <p:cNvPr id="316" name="Google Shape;316;p50"/>
          <p:cNvCxnSpPr/>
          <p:nvPr/>
        </p:nvCxnSpPr>
        <p:spPr>
          <a:xfrm>
            <a:off x="1974013" y="2906906"/>
            <a:ext cx="2255700" cy="0"/>
          </a:xfrm>
          <a:prstGeom prst="straightConnector1">
            <a:avLst/>
          </a:prstGeom>
          <a:noFill/>
          <a:ln cap="flat" cmpd="sng" w="9525">
            <a:solidFill>
              <a:srgbClr val="EFEFEF"/>
            </a:solidFill>
            <a:prstDash val="solid"/>
            <a:round/>
            <a:headEnd len="med" w="med" type="none"/>
            <a:tailEnd len="med" w="med" type="none"/>
          </a:ln>
        </p:spPr>
      </p:cxnSp>
      <p:cxnSp>
        <p:nvCxnSpPr>
          <p:cNvPr id="317" name="Google Shape;317;p50"/>
          <p:cNvCxnSpPr/>
          <p:nvPr/>
        </p:nvCxnSpPr>
        <p:spPr>
          <a:xfrm>
            <a:off x="1974013" y="3358631"/>
            <a:ext cx="2255700" cy="0"/>
          </a:xfrm>
          <a:prstGeom prst="straightConnector1">
            <a:avLst/>
          </a:prstGeom>
          <a:noFill/>
          <a:ln cap="flat" cmpd="sng" w="9525">
            <a:solidFill>
              <a:srgbClr val="EFEFEF"/>
            </a:solidFill>
            <a:prstDash val="solid"/>
            <a:round/>
            <a:headEnd len="med" w="med" type="none"/>
            <a:tailEnd len="med" w="med" type="none"/>
          </a:ln>
        </p:spPr>
      </p:cxnSp>
      <p:sp>
        <p:nvSpPr>
          <p:cNvPr id="318" name="Google Shape;318;p50"/>
          <p:cNvSpPr txBox="1"/>
          <p:nvPr/>
        </p:nvSpPr>
        <p:spPr>
          <a:xfrm>
            <a:off x="2387775" y="2415800"/>
            <a:ext cx="1765800" cy="491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latin typeface="Helvetica Neue"/>
                <a:ea typeface="Helvetica Neue"/>
                <a:cs typeface="Helvetica Neue"/>
                <a:sym typeface="Helvetica Neue"/>
              </a:rPr>
              <a:t>Crear el primer proyecto en Angular</a:t>
            </a:r>
            <a:endParaRPr sz="1000">
              <a:latin typeface="Helvetica Neue"/>
              <a:ea typeface="Helvetica Neue"/>
              <a:cs typeface="Helvetica Neue"/>
              <a:sym typeface="Helvetica Neue"/>
            </a:endParaRPr>
          </a:p>
        </p:txBody>
      </p:sp>
      <p:sp>
        <p:nvSpPr>
          <p:cNvPr id="319" name="Google Shape;319;p50"/>
          <p:cNvSpPr txBox="1"/>
          <p:nvPr/>
        </p:nvSpPr>
        <p:spPr>
          <a:xfrm>
            <a:off x="2387775" y="2961900"/>
            <a:ext cx="1723200" cy="283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latin typeface="Helvetica Neue"/>
                <a:ea typeface="Helvetica Neue"/>
                <a:cs typeface="Helvetica Neue"/>
                <a:sym typeface="Helvetica Neue"/>
              </a:rPr>
              <a:t>Subir el proyecto a GitHub</a:t>
            </a:r>
            <a:endParaRPr sz="1000">
              <a:latin typeface="Helvetica Neue"/>
              <a:ea typeface="Helvetica Neue"/>
              <a:cs typeface="Helvetica Neue"/>
              <a:sym typeface="Helvetica Neue"/>
            </a:endParaRPr>
          </a:p>
        </p:txBody>
      </p:sp>
      <p:pic>
        <p:nvPicPr>
          <p:cNvPr id="320" name="Google Shape;320;p50"/>
          <p:cNvPicPr preferRelativeResize="0"/>
          <p:nvPr/>
        </p:nvPicPr>
        <p:blipFill>
          <a:blip r:embed="rId3">
            <a:alphaModFix/>
          </a:blip>
          <a:stretch>
            <a:fillRect/>
          </a:stretch>
        </p:blipFill>
        <p:spPr>
          <a:xfrm>
            <a:off x="3948363" y="1371389"/>
            <a:ext cx="196500" cy="196500"/>
          </a:xfrm>
          <a:prstGeom prst="rect">
            <a:avLst/>
          </a:prstGeom>
          <a:noFill/>
          <a:ln>
            <a:noFill/>
          </a:ln>
        </p:spPr>
      </p:pic>
      <p:sp>
        <p:nvSpPr>
          <p:cNvPr id="321" name="Google Shape;321;p50"/>
          <p:cNvSpPr/>
          <p:nvPr/>
        </p:nvSpPr>
        <p:spPr>
          <a:xfrm>
            <a:off x="4709142" y="1142175"/>
            <a:ext cx="26241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2" name="Google Shape;322;p50"/>
          <p:cNvSpPr/>
          <p:nvPr/>
        </p:nvSpPr>
        <p:spPr>
          <a:xfrm>
            <a:off x="4893764" y="1311600"/>
            <a:ext cx="2212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0"/>
          <p:cNvSpPr txBox="1"/>
          <p:nvPr/>
        </p:nvSpPr>
        <p:spPr>
          <a:xfrm>
            <a:off x="4876423" y="1284350"/>
            <a:ext cx="16899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Helvetica Neue"/>
                <a:ea typeface="Helvetica Neue"/>
                <a:cs typeface="Helvetica Neue"/>
                <a:sym typeface="Helvetica Neue"/>
              </a:rPr>
              <a:t>Clase 2</a:t>
            </a:r>
            <a:endParaRPr>
              <a:latin typeface="Helvetica Neue"/>
              <a:ea typeface="Helvetica Neue"/>
              <a:cs typeface="Helvetica Neue"/>
              <a:sym typeface="Helvetica Neue"/>
            </a:endParaRPr>
          </a:p>
        </p:txBody>
      </p:sp>
      <p:sp>
        <p:nvSpPr>
          <p:cNvPr id="324" name="Google Shape;324;p50"/>
          <p:cNvSpPr txBox="1"/>
          <p:nvPr/>
        </p:nvSpPr>
        <p:spPr>
          <a:xfrm>
            <a:off x="4872423" y="1736550"/>
            <a:ext cx="2255700" cy="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GB" sz="1200">
                <a:solidFill>
                  <a:schemeClr val="dk1"/>
                </a:solidFill>
                <a:latin typeface="Helvetica Neue"/>
                <a:ea typeface="Helvetica Neue"/>
                <a:cs typeface="Helvetica Neue"/>
                <a:sym typeface="Helvetica Neue"/>
              </a:rPr>
              <a:t>Componentes y Elementos de un proyecto Angular</a:t>
            </a:r>
            <a:endParaRPr b="1" sz="12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b="1" sz="1200">
              <a:latin typeface="Helvetica Neue"/>
              <a:ea typeface="Helvetica Neue"/>
              <a:cs typeface="Helvetica Neue"/>
              <a:sym typeface="Helvetica Neue"/>
            </a:endParaRPr>
          </a:p>
        </p:txBody>
      </p:sp>
      <p:cxnSp>
        <p:nvCxnSpPr>
          <p:cNvPr id="325" name="Google Shape;325;p50"/>
          <p:cNvCxnSpPr/>
          <p:nvPr/>
        </p:nvCxnSpPr>
        <p:spPr>
          <a:xfrm>
            <a:off x="4872392" y="2424825"/>
            <a:ext cx="2255700" cy="0"/>
          </a:xfrm>
          <a:prstGeom prst="straightConnector1">
            <a:avLst/>
          </a:prstGeom>
          <a:noFill/>
          <a:ln cap="flat" cmpd="sng" w="9525">
            <a:solidFill>
              <a:srgbClr val="EFEFEF"/>
            </a:solidFill>
            <a:prstDash val="solid"/>
            <a:round/>
            <a:headEnd len="med" w="med" type="none"/>
            <a:tailEnd len="med" w="med" type="none"/>
          </a:ln>
        </p:spPr>
      </p:cxnSp>
      <p:cxnSp>
        <p:nvCxnSpPr>
          <p:cNvPr id="326" name="Google Shape;326;p50"/>
          <p:cNvCxnSpPr/>
          <p:nvPr/>
        </p:nvCxnSpPr>
        <p:spPr>
          <a:xfrm>
            <a:off x="4872392" y="2906906"/>
            <a:ext cx="2255700" cy="0"/>
          </a:xfrm>
          <a:prstGeom prst="straightConnector1">
            <a:avLst/>
          </a:prstGeom>
          <a:noFill/>
          <a:ln cap="flat" cmpd="sng" w="9525">
            <a:solidFill>
              <a:srgbClr val="EFEFEF"/>
            </a:solidFill>
            <a:prstDash val="solid"/>
            <a:round/>
            <a:headEnd len="med" w="med" type="none"/>
            <a:tailEnd len="med" w="med" type="none"/>
          </a:ln>
        </p:spPr>
      </p:cxnSp>
      <p:cxnSp>
        <p:nvCxnSpPr>
          <p:cNvPr id="327" name="Google Shape;327;p50"/>
          <p:cNvCxnSpPr/>
          <p:nvPr/>
        </p:nvCxnSpPr>
        <p:spPr>
          <a:xfrm>
            <a:off x="4872392" y="3358631"/>
            <a:ext cx="2255700" cy="0"/>
          </a:xfrm>
          <a:prstGeom prst="straightConnector1">
            <a:avLst/>
          </a:prstGeom>
          <a:noFill/>
          <a:ln cap="flat" cmpd="sng" w="9525">
            <a:solidFill>
              <a:srgbClr val="EFEFEF"/>
            </a:solidFill>
            <a:prstDash val="solid"/>
            <a:round/>
            <a:headEnd len="med" w="med" type="none"/>
            <a:tailEnd len="med" w="med" type="none"/>
          </a:ln>
        </p:spPr>
      </p:cxnSp>
      <p:pic>
        <p:nvPicPr>
          <p:cNvPr id="328" name="Google Shape;328;p50"/>
          <p:cNvPicPr preferRelativeResize="0"/>
          <p:nvPr/>
        </p:nvPicPr>
        <p:blipFill>
          <a:blip r:embed="rId3">
            <a:alphaModFix/>
          </a:blip>
          <a:stretch>
            <a:fillRect/>
          </a:stretch>
        </p:blipFill>
        <p:spPr>
          <a:xfrm>
            <a:off x="6860513" y="1371389"/>
            <a:ext cx="196500" cy="196500"/>
          </a:xfrm>
          <a:prstGeom prst="rect">
            <a:avLst/>
          </a:prstGeom>
          <a:noFill/>
          <a:ln>
            <a:noFill/>
          </a:ln>
        </p:spPr>
      </p:pic>
      <p:sp>
        <p:nvSpPr>
          <p:cNvPr id="329" name="Google Shape;329;p50"/>
          <p:cNvSpPr txBox="1"/>
          <p:nvPr/>
        </p:nvSpPr>
        <p:spPr>
          <a:xfrm>
            <a:off x="1398000" y="21365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CRONOGRAMA DEL CURSO</a:t>
            </a:r>
            <a:endParaRPr i="1" sz="3600">
              <a:solidFill>
                <a:srgbClr val="121212"/>
              </a:solidFill>
              <a:latin typeface="Anton"/>
              <a:ea typeface="Anton"/>
              <a:cs typeface="Anton"/>
              <a:sym typeface="Anton"/>
            </a:endParaRPr>
          </a:p>
        </p:txBody>
      </p:sp>
      <p:pic>
        <p:nvPicPr>
          <p:cNvPr id="330" name="Google Shape;330;p50"/>
          <p:cNvPicPr preferRelativeResize="0"/>
          <p:nvPr/>
        </p:nvPicPr>
        <p:blipFill rotWithShape="1">
          <a:blip r:embed="rId4">
            <a:alphaModFix/>
          </a:blip>
          <a:srcRect b="0" l="0" r="0" t="0"/>
          <a:stretch/>
        </p:blipFill>
        <p:spPr>
          <a:xfrm>
            <a:off x="2013150" y="2483062"/>
            <a:ext cx="365625" cy="365625"/>
          </a:xfrm>
          <a:prstGeom prst="rect">
            <a:avLst/>
          </a:prstGeom>
          <a:noFill/>
          <a:ln>
            <a:noFill/>
          </a:ln>
        </p:spPr>
      </p:pic>
      <p:pic>
        <p:nvPicPr>
          <p:cNvPr id="331" name="Google Shape;331;p50"/>
          <p:cNvPicPr preferRelativeResize="0"/>
          <p:nvPr/>
        </p:nvPicPr>
        <p:blipFill rotWithShape="1">
          <a:blip r:embed="rId4">
            <a:alphaModFix/>
          </a:blip>
          <a:srcRect b="0" l="0" r="0" t="0"/>
          <a:stretch/>
        </p:blipFill>
        <p:spPr>
          <a:xfrm>
            <a:off x="2013150" y="2949962"/>
            <a:ext cx="365625" cy="365625"/>
          </a:xfrm>
          <a:prstGeom prst="rect">
            <a:avLst/>
          </a:prstGeom>
          <a:noFill/>
          <a:ln>
            <a:noFill/>
          </a:ln>
        </p:spPr>
      </p:pic>
      <p:sp>
        <p:nvSpPr>
          <p:cNvPr id="332" name="Google Shape;332;p50"/>
          <p:cNvSpPr txBox="1"/>
          <p:nvPr/>
        </p:nvSpPr>
        <p:spPr>
          <a:xfrm>
            <a:off x="2378775" y="3388975"/>
            <a:ext cx="1829400" cy="491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latin typeface="Helvetica Neue"/>
                <a:ea typeface="Helvetica Neue"/>
                <a:cs typeface="Helvetica Neue"/>
                <a:sym typeface="Helvetica Neue"/>
              </a:rPr>
              <a:t>Instalación de herramientas en vivo</a:t>
            </a:r>
            <a:endParaRPr sz="1000">
              <a:latin typeface="Helvetica Neue"/>
              <a:ea typeface="Helvetica Neue"/>
              <a:cs typeface="Helvetica Neue"/>
              <a:sym typeface="Helvetica Neue"/>
            </a:endParaRPr>
          </a:p>
        </p:txBody>
      </p:sp>
      <p:pic>
        <p:nvPicPr>
          <p:cNvPr id="333" name="Google Shape;333;p50"/>
          <p:cNvPicPr preferRelativeResize="0"/>
          <p:nvPr/>
        </p:nvPicPr>
        <p:blipFill rotWithShape="1">
          <a:blip r:embed="rId5">
            <a:alphaModFix/>
          </a:blip>
          <a:srcRect b="0" l="0" r="0" t="0"/>
          <a:stretch/>
        </p:blipFill>
        <p:spPr>
          <a:xfrm>
            <a:off x="2013150" y="3451712"/>
            <a:ext cx="365625" cy="365625"/>
          </a:xfrm>
          <a:prstGeom prst="rect">
            <a:avLst/>
          </a:prstGeom>
          <a:noFill/>
          <a:ln>
            <a:noFill/>
          </a:ln>
        </p:spPr>
      </p:pic>
      <p:cxnSp>
        <p:nvCxnSpPr>
          <p:cNvPr id="334" name="Google Shape;334;p50"/>
          <p:cNvCxnSpPr/>
          <p:nvPr/>
        </p:nvCxnSpPr>
        <p:spPr>
          <a:xfrm>
            <a:off x="1974038" y="3880081"/>
            <a:ext cx="2255700" cy="0"/>
          </a:xfrm>
          <a:prstGeom prst="straightConnector1">
            <a:avLst/>
          </a:prstGeom>
          <a:noFill/>
          <a:ln cap="flat" cmpd="sng" w="9525">
            <a:solidFill>
              <a:srgbClr val="EFEFEF"/>
            </a:solidFill>
            <a:prstDash val="solid"/>
            <a:round/>
            <a:headEnd len="med" w="med" type="none"/>
            <a:tailEnd len="med" w="med" type="none"/>
          </a:ln>
        </p:spPr>
      </p:cxnSp>
      <p:sp>
        <p:nvSpPr>
          <p:cNvPr id="335" name="Google Shape;335;p50"/>
          <p:cNvSpPr txBox="1"/>
          <p:nvPr/>
        </p:nvSpPr>
        <p:spPr>
          <a:xfrm>
            <a:off x="5277300" y="2515013"/>
            <a:ext cx="1765800" cy="36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latin typeface="Helvetica Neue"/>
                <a:ea typeface="Helvetica Neue"/>
                <a:cs typeface="Helvetica Neue"/>
                <a:sym typeface="Helvetica Neue"/>
              </a:rPr>
              <a:t>Flujo de desarrollo</a:t>
            </a:r>
            <a:r>
              <a:rPr lang="en-GB" sz="1000">
                <a:latin typeface="Helvetica Neue"/>
                <a:ea typeface="Helvetica Neue"/>
                <a:cs typeface="Helvetica Neue"/>
                <a:sym typeface="Helvetica Neue"/>
              </a:rPr>
              <a:t> Angular</a:t>
            </a:r>
            <a:endParaRPr sz="1000">
              <a:latin typeface="Helvetica Neue"/>
              <a:ea typeface="Helvetica Neue"/>
              <a:cs typeface="Helvetica Neue"/>
              <a:sym typeface="Helvetica Neue"/>
            </a:endParaRPr>
          </a:p>
        </p:txBody>
      </p:sp>
      <p:sp>
        <p:nvSpPr>
          <p:cNvPr id="336" name="Google Shape;336;p50"/>
          <p:cNvSpPr txBox="1"/>
          <p:nvPr/>
        </p:nvSpPr>
        <p:spPr>
          <a:xfrm>
            <a:off x="5277288" y="2970925"/>
            <a:ext cx="1723200" cy="283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latin typeface="Helvetica Neue"/>
                <a:ea typeface="Helvetica Neue"/>
                <a:cs typeface="Helvetica Neue"/>
                <a:sym typeface="Helvetica Neue"/>
              </a:rPr>
              <a:t>Componentes</a:t>
            </a:r>
            <a:endParaRPr sz="1000">
              <a:latin typeface="Helvetica Neue"/>
              <a:ea typeface="Helvetica Neue"/>
              <a:cs typeface="Helvetica Neue"/>
              <a:sym typeface="Helvetica Neue"/>
            </a:endParaRPr>
          </a:p>
        </p:txBody>
      </p:sp>
      <p:pic>
        <p:nvPicPr>
          <p:cNvPr id="337" name="Google Shape;337;p50"/>
          <p:cNvPicPr preferRelativeResize="0"/>
          <p:nvPr/>
        </p:nvPicPr>
        <p:blipFill rotWithShape="1">
          <a:blip r:embed="rId4">
            <a:alphaModFix/>
          </a:blip>
          <a:srcRect b="0" l="0" r="0" t="0"/>
          <a:stretch/>
        </p:blipFill>
        <p:spPr>
          <a:xfrm>
            <a:off x="4902662" y="2492087"/>
            <a:ext cx="365625" cy="365625"/>
          </a:xfrm>
          <a:prstGeom prst="rect">
            <a:avLst/>
          </a:prstGeom>
          <a:noFill/>
          <a:ln>
            <a:noFill/>
          </a:ln>
        </p:spPr>
      </p:pic>
      <p:pic>
        <p:nvPicPr>
          <p:cNvPr id="338" name="Google Shape;338;p50"/>
          <p:cNvPicPr preferRelativeResize="0"/>
          <p:nvPr/>
        </p:nvPicPr>
        <p:blipFill rotWithShape="1">
          <a:blip r:embed="rId4">
            <a:alphaModFix/>
          </a:blip>
          <a:srcRect b="0" l="0" r="0" t="0"/>
          <a:stretch/>
        </p:blipFill>
        <p:spPr>
          <a:xfrm>
            <a:off x="4902662" y="2958987"/>
            <a:ext cx="365625" cy="365625"/>
          </a:xfrm>
          <a:prstGeom prst="rect">
            <a:avLst/>
          </a:prstGeom>
          <a:noFill/>
          <a:ln>
            <a:noFill/>
          </a:ln>
        </p:spPr>
      </p:pic>
      <p:sp>
        <p:nvSpPr>
          <p:cNvPr id="339" name="Google Shape;339;p50"/>
          <p:cNvSpPr txBox="1"/>
          <p:nvPr/>
        </p:nvSpPr>
        <p:spPr>
          <a:xfrm>
            <a:off x="5268275" y="3410163"/>
            <a:ext cx="1829400" cy="33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latin typeface="Helvetica Neue"/>
                <a:ea typeface="Helvetica Neue"/>
                <a:cs typeface="Helvetica Neue"/>
                <a:sym typeface="Helvetica Neue"/>
              </a:rPr>
              <a:t>Ejemplo en vivo</a:t>
            </a:r>
            <a:endParaRPr sz="1000">
              <a:latin typeface="Helvetica Neue"/>
              <a:ea typeface="Helvetica Neue"/>
              <a:cs typeface="Helvetica Neue"/>
              <a:sym typeface="Helvetica Neue"/>
            </a:endParaRPr>
          </a:p>
        </p:txBody>
      </p:sp>
      <p:pic>
        <p:nvPicPr>
          <p:cNvPr id="340" name="Google Shape;340;p50"/>
          <p:cNvPicPr preferRelativeResize="0"/>
          <p:nvPr/>
        </p:nvPicPr>
        <p:blipFill rotWithShape="1">
          <a:blip r:embed="rId5">
            <a:alphaModFix/>
          </a:blip>
          <a:srcRect b="0" l="0" r="0" t="0"/>
          <a:stretch/>
        </p:blipFill>
        <p:spPr>
          <a:xfrm>
            <a:off x="4902638" y="3392662"/>
            <a:ext cx="365625" cy="365625"/>
          </a:xfrm>
          <a:prstGeom prst="rect">
            <a:avLst/>
          </a:prstGeom>
          <a:noFill/>
          <a:ln>
            <a:noFill/>
          </a:ln>
        </p:spPr>
      </p:pic>
      <p:cxnSp>
        <p:nvCxnSpPr>
          <p:cNvPr id="341" name="Google Shape;341;p50"/>
          <p:cNvCxnSpPr/>
          <p:nvPr/>
        </p:nvCxnSpPr>
        <p:spPr>
          <a:xfrm>
            <a:off x="4893342" y="3849181"/>
            <a:ext cx="2255700" cy="0"/>
          </a:xfrm>
          <a:prstGeom prst="straightConnector1">
            <a:avLst/>
          </a:prstGeom>
          <a:noFill/>
          <a:ln cap="flat" cmpd="sng" w="9525">
            <a:solidFill>
              <a:srgbClr val="EFEFEF"/>
            </a:solidFill>
            <a:prstDash val="solid"/>
            <a:round/>
            <a:headEnd len="med" w="med" type="none"/>
            <a:tailEnd len="med" w="med" type="none"/>
          </a:ln>
        </p:spPr>
      </p:cxnSp>
      <p:sp>
        <p:nvSpPr>
          <p:cNvPr id="342" name="Google Shape;342;p50"/>
          <p:cNvSpPr txBox="1"/>
          <p:nvPr/>
        </p:nvSpPr>
        <p:spPr>
          <a:xfrm>
            <a:off x="5277300" y="3877050"/>
            <a:ext cx="1820400" cy="33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latin typeface="Helvetica Neue"/>
                <a:ea typeface="Helvetica Neue"/>
                <a:cs typeface="Helvetica Neue"/>
                <a:sym typeface="Helvetica Neue"/>
              </a:rPr>
              <a:t>Layouts</a:t>
            </a:r>
            <a:endParaRPr sz="1000">
              <a:latin typeface="Helvetica Neue"/>
              <a:ea typeface="Helvetica Neue"/>
              <a:cs typeface="Helvetica Neue"/>
              <a:sym typeface="Helvetica Neue"/>
            </a:endParaRPr>
          </a:p>
        </p:txBody>
      </p:sp>
      <p:pic>
        <p:nvPicPr>
          <p:cNvPr id="343" name="Google Shape;343;p50"/>
          <p:cNvPicPr preferRelativeResize="0"/>
          <p:nvPr/>
        </p:nvPicPr>
        <p:blipFill rotWithShape="1">
          <a:blip r:embed="rId6">
            <a:alphaModFix/>
          </a:blip>
          <a:srcRect b="0" l="0" r="0" t="0"/>
          <a:stretch/>
        </p:blipFill>
        <p:spPr>
          <a:xfrm>
            <a:off x="4902650" y="3859550"/>
            <a:ext cx="365625" cy="3656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7" name="Shape 347"/>
        <p:cNvGrpSpPr/>
        <p:nvPr/>
      </p:nvGrpSpPr>
      <p:grpSpPr>
        <a:xfrm>
          <a:off x="0" y="0"/>
          <a:ext cx="0" cy="0"/>
          <a:chOff x="0" y="0"/>
          <a:chExt cx="0" cy="0"/>
        </a:xfrm>
      </p:grpSpPr>
      <p:sp>
        <p:nvSpPr>
          <p:cNvPr id="348" name="Google Shape;348;p51"/>
          <p:cNvSpPr txBox="1"/>
          <p:nvPr/>
        </p:nvSpPr>
        <p:spPr>
          <a:xfrm>
            <a:off x="1398000" y="165615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INTRODUCIENDO ANGULAR</a:t>
            </a:r>
            <a:endParaRPr i="1" sz="3600">
              <a:solidFill>
                <a:srgbClr val="E0FF00"/>
              </a:solidFill>
              <a:latin typeface="Anton"/>
              <a:ea typeface="Anton"/>
              <a:cs typeface="Anton"/>
              <a:sym typeface="Anto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2"/>
          <p:cNvSpPr txBox="1"/>
          <p:nvPr/>
        </p:nvSpPr>
        <p:spPr>
          <a:xfrm>
            <a:off x="2884600" y="1870175"/>
            <a:ext cx="5869800" cy="157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dk1"/>
                </a:solidFill>
                <a:highlight>
                  <a:srgbClr val="FFFFFF"/>
                </a:highlight>
                <a:latin typeface="Helvetica Neue Light"/>
                <a:ea typeface="Helvetica Neue Light"/>
                <a:cs typeface="Helvetica Neue Light"/>
                <a:sym typeface="Helvetica Neue Light"/>
              </a:rPr>
              <a:t>Angular es un </a:t>
            </a:r>
            <a:r>
              <a:rPr b="1" lang="en-GB" sz="1800">
                <a:solidFill>
                  <a:schemeClr val="dk1"/>
                </a:solidFill>
                <a:highlight>
                  <a:srgbClr val="FFFFFF"/>
                </a:highlight>
                <a:latin typeface="Helvetica Neue"/>
                <a:ea typeface="Helvetica Neue"/>
                <a:cs typeface="Helvetica Neue"/>
                <a:sym typeface="Helvetica Neue"/>
              </a:rPr>
              <a:t>framework Front End</a:t>
            </a:r>
            <a:r>
              <a:rPr lang="en-GB" sz="1800">
                <a:solidFill>
                  <a:schemeClr val="dk1"/>
                </a:solidFill>
                <a:highlight>
                  <a:srgbClr val="FFFFFF"/>
                </a:highlight>
                <a:latin typeface="Helvetica Neue Light"/>
                <a:ea typeface="Helvetica Neue Light"/>
                <a:cs typeface="Helvetica Neue Light"/>
                <a:sym typeface="Helvetica Neue Light"/>
              </a:rPr>
              <a:t> de código abierto desarrollado y mantenido por Google.</a:t>
            </a:r>
            <a:endParaRPr sz="18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1000"/>
              </a:spcBef>
              <a:spcAft>
                <a:spcPts val="0"/>
              </a:spcAft>
              <a:buNone/>
            </a:pPr>
            <a:r>
              <a:rPr lang="en-GB" sz="1800">
                <a:solidFill>
                  <a:schemeClr val="dk1"/>
                </a:solidFill>
                <a:highlight>
                  <a:srgbClr val="FFFFFF"/>
                </a:highlight>
                <a:latin typeface="Helvetica Neue Light"/>
                <a:ea typeface="Helvetica Neue Light"/>
                <a:cs typeface="Helvetica Neue Light"/>
                <a:sym typeface="Helvetica Neue Light"/>
              </a:rPr>
              <a:t>Se utiliza para crear páginas web de tipo SPA, es decir, Single Page Application 📄.</a:t>
            </a:r>
            <a:endParaRPr sz="1800">
              <a:solidFill>
                <a:schemeClr val="dk1"/>
              </a:solidFill>
              <a:highlight>
                <a:srgbClr val="FFFFFF"/>
              </a:highlight>
              <a:latin typeface="Helvetica Neue Light"/>
              <a:ea typeface="Helvetica Neue Light"/>
              <a:cs typeface="Helvetica Neue Light"/>
              <a:sym typeface="Helvetica Neue Light"/>
            </a:endParaRPr>
          </a:p>
        </p:txBody>
      </p:sp>
      <p:sp>
        <p:nvSpPr>
          <p:cNvPr id="354" name="Google Shape;354;p52"/>
          <p:cNvSpPr txBox="1"/>
          <p:nvPr/>
        </p:nvSpPr>
        <p:spPr>
          <a:xfrm>
            <a:off x="2071650" y="355163"/>
            <a:ext cx="5000700" cy="71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¿QUÉ ES ANGULAR?</a:t>
            </a:r>
            <a:endParaRPr i="1" sz="4000">
              <a:latin typeface="Anton"/>
              <a:ea typeface="Anton"/>
              <a:cs typeface="Anton"/>
              <a:sym typeface="Anton"/>
            </a:endParaRPr>
          </a:p>
        </p:txBody>
      </p:sp>
      <p:pic>
        <p:nvPicPr>
          <p:cNvPr id="355" name="Google Shape;355;p5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56" name="Google Shape;356;p52"/>
          <p:cNvPicPr preferRelativeResize="0"/>
          <p:nvPr/>
        </p:nvPicPr>
        <p:blipFill>
          <a:blip r:embed="rId4">
            <a:alphaModFix/>
          </a:blip>
          <a:stretch>
            <a:fillRect/>
          </a:stretch>
        </p:blipFill>
        <p:spPr>
          <a:xfrm>
            <a:off x="731750" y="1622578"/>
            <a:ext cx="1898348" cy="189834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3"/>
          <p:cNvSpPr txBox="1"/>
          <p:nvPr/>
        </p:nvSpPr>
        <p:spPr>
          <a:xfrm>
            <a:off x="2884650" y="1873200"/>
            <a:ext cx="5869800" cy="139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GB" sz="1800">
                <a:solidFill>
                  <a:schemeClr val="dk1"/>
                </a:solidFill>
                <a:latin typeface="Helvetica Neue Light"/>
                <a:ea typeface="Helvetica Neue Light"/>
                <a:cs typeface="Helvetica Neue Light"/>
                <a:sym typeface="Helvetica Neue Light"/>
              </a:rPr>
              <a:t>Se le llama </a:t>
            </a:r>
            <a:r>
              <a:rPr b="1" lang="en-GB" sz="1800">
                <a:solidFill>
                  <a:schemeClr val="dk1"/>
                </a:solidFill>
                <a:latin typeface="Helvetica Neue"/>
                <a:ea typeface="Helvetica Neue"/>
                <a:cs typeface="Helvetica Neue"/>
                <a:sym typeface="Helvetica Neue"/>
              </a:rPr>
              <a:t>Single Page Application (SPA)</a:t>
            </a:r>
            <a:r>
              <a:rPr lang="en-GB" sz="1800">
                <a:solidFill>
                  <a:schemeClr val="dk1"/>
                </a:solidFill>
                <a:highlight>
                  <a:srgbClr val="FFFFFF"/>
                </a:highlight>
                <a:latin typeface="Helvetica Neue Light"/>
                <a:ea typeface="Helvetica Neue Light"/>
                <a:cs typeface="Helvetica Neue Light"/>
                <a:sym typeface="Helvetica Neue Light"/>
              </a:rPr>
              <a:t> a las páginas que cargan sólo al inicio y, luego, las sucesivas actualizaciones se producen sin necesidad de refrescarla en forma completa </a:t>
            </a:r>
            <a:r>
              <a:rPr lang="en-GB" sz="1800">
                <a:solidFill>
                  <a:schemeClr val="dk1"/>
                </a:solidFill>
                <a:highlight>
                  <a:srgbClr val="FFFFFF"/>
                </a:highlight>
                <a:latin typeface="Helvetica Neue Light"/>
                <a:ea typeface="Helvetica Neue Light"/>
                <a:cs typeface="Helvetica Neue Light"/>
                <a:sym typeface="Helvetica Neue Light"/>
              </a:rPr>
              <a:t>🙌.</a:t>
            </a:r>
            <a:endParaRPr sz="1800">
              <a:solidFill>
                <a:schemeClr val="dk1"/>
              </a:solidFill>
              <a:highlight>
                <a:srgbClr val="FFFFFF"/>
              </a:highlight>
              <a:latin typeface="Helvetica Neue Light"/>
              <a:ea typeface="Helvetica Neue Light"/>
              <a:cs typeface="Helvetica Neue Light"/>
              <a:sym typeface="Helvetica Neue Light"/>
            </a:endParaRPr>
          </a:p>
        </p:txBody>
      </p:sp>
      <p:pic>
        <p:nvPicPr>
          <p:cNvPr id="362" name="Google Shape;362;p53"/>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63" name="Google Shape;363;p53"/>
          <p:cNvPicPr preferRelativeResize="0"/>
          <p:nvPr/>
        </p:nvPicPr>
        <p:blipFill>
          <a:blip r:embed="rId4">
            <a:alphaModFix/>
          </a:blip>
          <a:stretch>
            <a:fillRect/>
          </a:stretch>
        </p:blipFill>
        <p:spPr>
          <a:xfrm>
            <a:off x="731750" y="1622578"/>
            <a:ext cx="1898348" cy="1898348"/>
          </a:xfrm>
          <a:prstGeom prst="rect">
            <a:avLst/>
          </a:prstGeom>
          <a:noFill/>
          <a:ln>
            <a:noFill/>
          </a:ln>
        </p:spPr>
      </p:pic>
      <p:sp>
        <p:nvSpPr>
          <p:cNvPr id="364" name="Google Shape;364;p53"/>
          <p:cNvSpPr txBox="1"/>
          <p:nvPr/>
        </p:nvSpPr>
        <p:spPr>
          <a:xfrm>
            <a:off x="2071650" y="355163"/>
            <a:ext cx="5000700" cy="71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¿SPA</a:t>
            </a:r>
            <a:r>
              <a:rPr i="1" lang="en-GB" sz="4000">
                <a:latin typeface="Anton"/>
                <a:ea typeface="Anton"/>
                <a:cs typeface="Anton"/>
                <a:sym typeface="Anton"/>
              </a:rPr>
              <a:t>? </a:t>
            </a:r>
            <a:r>
              <a:rPr lang="en-GB" sz="4000">
                <a:latin typeface="Anton"/>
                <a:ea typeface="Anton"/>
                <a:cs typeface="Anton"/>
                <a:sym typeface="Anton"/>
              </a:rPr>
              <a:t>🤔</a:t>
            </a:r>
            <a:endParaRPr sz="4000">
              <a:latin typeface="Anton"/>
              <a:ea typeface="Anton"/>
              <a:cs typeface="Anton"/>
              <a:sym typeface="Anto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4"/>
          <p:cNvSpPr/>
          <p:nvPr/>
        </p:nvSpPr>
        <p:spPr>
          <a:xfrm>
            <a:off x="-159075" y="689325"/>
            <a:ext cx="5388000" cy="623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4"/>
          <p:cNvSpPr txBox="1"/>
          <p:nvPr/>
        </p:nvSpPr>
        <p:spPr>
          <a:xfrm>
            <a:off x="852150" y="1713350"/>
            <a:ext cx="7902300" cy="1913400"/>
          </a:xfrm>
          <a:prstGeom prst="rect">
            <a:avLst/>
          </a:prstGeom>
          <a:noFill/>
          <a:ln>
            <a:noFill/>
          </a:ln>
        </p:spPr>
        <p:txBody>
          <a:bodyPr anchorCtr="0" anchor="t" bIns="91425" lIns="91425" spcFirstLastPara="1" rIns="91425" wrap="square" tIns="91425">
            <a:noAutofit/>
          </a:bodyPr>
          <a:lstStyle/>
          <a:p>
            <a:pPr indent="-384300" lvl="0" marL="360000" rtl="0" algn="l">
              <a:lnSpc>
                <a:spcPct val="115000"/>
              </a:lnSpc>
              <a:spcBef>
                <a:spcPts val="0"/>
              </a:spcBef>
              <a:spcAft>
                <a:spcPts val="0"/>
              </a:spcAft>
              <a:buClr>
                <a:srgbClr val="3CEFAB"/>
              </a:buClr>
              <a:buSzPts val="1800"/>
              <a:buFont typeface="Helvetica Neue Light"/>
              <a:buChar char="●"/>
            </a:pPr>
            <a:r>
              <a:rPr lang="en-GB" sz="1800">
                <a:solidFill>
                  <a:schemeClr val="dk1"/>
                </a:solidFill>
                <a:highlight>
                  <a:srgbClr val="FFFFFF"/>
                </a:highlight>
                <a:latin typeface="Helvetica Neue Light"/>
                <a:ea typeface="Helvetica Neue Light"/>
                <a:cs typeface="Helvetica Neue Light"/>
                <a:sym typeface="Helvetica Neue Light"/>
              </a:rPr>
              <a:t>Para desarrollar con Angular, es aconsejable tener conocimientos sobre </a:t>
            </a:r>
            <a:r>
              <a:rPr b="1" lang="en-GB" sz="1800">
                <a:solidFill>
                  <a:schemeClr val="dk1"/>
                </a:solidFill>
                <a:highlight>
                  <a:srgbClr val="FFFFFF"/>
                </a:highlight>
                <a:latin typeface="Helvetica Neue"/>
                <a:ea typeface="Helvetica Neue"/>
                <a:cs typeface="Helvetica Neue"/>
                <a:sym typeface="Helvetica Neue"/>
              </a:rPr>
              <a:t>HTML, CSS, JavaScript</a:t>
            </a:r>
            <a:r>
              <a:rPr lang="en-GB" sz="1800">
                <a:solidFill>
                  <a:schemeClr val="dk1"/>
                </a:solidFill>
                <a:highlight>
                  <a:srgbClr val="FFFFFF"/>
                </a:highlight>
                <a:latin typeface="Helvetica Neue Light"/>
                <a:ea typeface="Helvetica Neue Light"/>
                <a:cs typeface="Helvetica Neue Light"/>
                <a:sym typeface="Helvetica Neue Light"/>
              </a:rPr>
              <a:t> y </a:t>
            </a:r>
            <a:r>
              <a:rPr b="1" lang="en-GB" sz="1800">
                <a:solidFill>
                  <a:schemeClr val="dk1"/>
                </a:solidFill>
                <a:highlight>
                  <a:srgbClr val="FFFFFF"/>
                </a:highlight>
                <a:latin typeface="Helvetica Neue"/>
                <a:ea typeface="Helvetica Neue"/>
                <a:cs typeface="Helvetica Neue"/>
                <a:sym typeface="Helvetica Neue"/>
              </a:rPr>
              <a:t>programación orientada a objetos</a:t>
            </a:r>
            <a:r>
              <a:rPr lang="en-GB" sz="1800">
                <a:solidFill>
                  <a:schemeClr val="dk1"/>
                </a:solidFill>
                <a:highlight>
                  <a:srgbClr val="FFFFFF"/>
                </a:highlight>
                <a:latin typeface="Helvetica Neue Light"/>
                <a:ea typeface="Helvetica Neue Light"/>
                <a:cs typeface="Helvetica Neue Light"/>
                <a:sym typeface="Helvetica Neue Light"/>
              </a:rPr>
              <a:t>.</a:t>
            </a:r>
            <a:endParaRPr sz="1800">
              <a:solidFill>
                <a:schemeClr val="dk1"/>
              </a:solidFill>
              <a:highlight>
                <a:srgbClr val="FFFFFF"/>
              </a:highlight>
              <a:latin typeface="Helvetica Neue Light"/>
              <a:ea typeface="Helvetica Neue Light"/>
              <a:cs typeface="Helvetica Neue Light"/>
              <a:sym typeface="Helvetica Neue Light"/>
            </a:endParaRPr>
          </a:p>
          <a:p>
            <a:pPr indent="-384300" lvl="0" marL="360000" rtl="0" algn="l">
              <a:lnSpc>
                <a:spcPct val="115000"/>
              </a:lnSpc>
              <a:spcBef>
                <a:spcPts val="1000"/>
              </a:spcBef>
              <a:spcAft>
                <a:spcPts val="0"/>
              </a:spcAft>
              <a:buClr>
                <a:srgbClr val="3CEFAB"/>
              </a:buClr>
              <a:buSzPts val="1800"/>
              <a:buFont typeface="Helvetica Neue Light"/>
              <a:buChar char="●"/>
            </a:pPr>
            <a:r>
              <a:rPr lang="en-GB" sz="1800">
                <a:solidFill>
                  <a:schemeClr val="dk1"/>
                </a:solidFill>
                <a:highlight>
                  <a:srgbClr val="FFFFFF"/>
                </a:highlight>
                <a:latin typeface="Helvetica Neue Light"/>
                <a:ea typeface="Helvetica Neue Light"/>
                <a:cs typeface="Helvetica Neue Light"/>
                <a:sym typeface="Helvetica Neue Light"/>
              </a:rPr>
              <a:t>El lenguaje de programación de Angular es </a:t>
            </a:r>
            <a:r>
              <a:rPr b="1" lang="en-GB" sz="1800">
                <a:solidFill>
                  <a:schemeClr val="dk1"/>
                </a:solidFill>
                <a:highlight>
                  <a:srgbClr val="FFFFFF"/>
                </a:highlight>
                <a:latin typeface="Helvetica Neue"/>
                <a:ea typeface="Helvetica Neue"/>
                <a:cs typeface="Helvetica Neue"/>
                <a:sym typeface="Helvetica Neue"/>
              </a:rPr>
              <a:t>TypeScript</a:t>
            </a:r>
            <a:r>
              <a:rPr lang="en-GB" sz="1800">
                <a:solidFill>
                  <a:schemeClr val="dk1"/>
                </a:solidFill>
                <a:highlight>
                  <a:srgbClr val="FFFFFF"/>
                </a:highlight>
                <a:latin typeface="Helvetica Neue Light"/>
                <a:ea typeface="Helvetica Neue Light"/>
                <a:cs typeface="Helvetica Neue Light"/>
                <a:sym typeface="Helvetica Neue Light"/>
              </a:rPr>
              <a:t>.</a:t>
            </a:r>
            <a:endParaRPr sz="1800">
              <a:solidFill>
                <a:schemeClr val="dk1"/>
              </a:solidFill>
              <a:highlight>
                <a:srgbClr val="FFFFFF"/>
              </a:highlight>
              <a:latin typeface="Helvetica Neue Light"/>
              <a:ea typeface="Helvetica Neue Light"/>
              <a:cs typeface="Helvetica Neue Light"/>
              <a:sym typeface="Helvetica Neue Light"/>
            </a:endParaRPr>
          </a:p>
          <a:p>
            <a:pPr indent="-384300" lvl="0" marL="360000" rtl="0" algn="l">
              <a:lnSpc>
                <a:spcPct val="115000"/>
              </a:lnSpc>
              <a:spcBef>
                <a:spcPts val="1000"/>
              </a:spcBef>
              <a:spcAft>
                <a:spcPts val="1000"/>
              </a:spcAft>
              <a:buClr>
                <a:srgbClr val="3CEFAB"/>
              </a:buClr>
              <a:buSzPts val="1800"/>
              <a:buFont typeface="Helvetica Neue Light"/>
              <a:buChar char="●"/>
            </a:pPr>
            <a:r>
              <a:rPr lang="en-GB" sz="1800">
                <a:solidFill>
                  <a:schemeClr val="dk1"/>
                </a:solidFill>
                <a:highlight>
                  <a:srgbClr val="FFFFFF"/>
                </a:highlight>
                <a:latin typeface="Helvetica Neue Light"/>
                <a:ea typeface="Helvetica Neue Light"/>
                <a:cs typeface="Helvetica Neue Light"/>
                <a:sym typeface="Helvetica Neue Light"/>
              </a:rPr>
              <a:t>Para crear y mantener una aplicación en Angular, vamos a utilizar la herramienta de </a:t>
            </a:r>
            <a:r>
              <a:rPr b="1" lang="en-GB" sz="1800">
                <a:solidFill>
                  <a:schemeClr val="dk1"/>
                </a:solidFill>
                <a:highlight>
                  <a:srgbClr val="FFFFFF"/>
                </a:highlight>
                <a:latin typeface="Helvetica Neue"/>
                <a:ea typeface="Helvetica Neue"/>
                <a:cs typeface="Helvetica Neue"/>
                <a:sym typeface="Helvetica Neue"/>
              </a:rPr>
              <a:t>línea de comandos llamada Angular CLI</a:t>
            </a:r>
            <a:r>
              <a:rPr lang="en-GB" sz="1800">
                <a:solidFill>
                  <a:schemeClr val="dk1"/>
                </a:solidFill>
                <a:highlight>
                  <a:srgbClr val="FFFFFF"/>
                </a:highlight>
                <a:latin typeface="Helvetica Neue Light"/>
                <a:ea typeface="Helvetica Neue Light"/>
                <a:cs typeface="Helvetica Neue Light"/>
                <a:sym typeface="Helvetica Neue Light"/>
              </a:rPr>
              <a:t>.</a:t>
            </a:r>
            <a:endParaRPr sz="1800">
              <a:solidFill>
                <a:schemeClr val="dk1"/>
              </a:solidFill>
              <a:highlight>
                <a:srgbClr val="FFFFFF"/>
              </a:highlight>
              <a:latin typeface="Helvetica Neue Light"/>
              <a:ea typeface="Helvetica Neue Light"/>
              <a:cs typeface="Helvetica Neue Light"/>
              <a:sym typeface="Helvetica Neue Light"/>
            </a:endParaRPr>
          </a:p>
        </p:txBody>
      </p:sp>
      <p:pic>
        <p:nvPicPr>
          <p:cNvPr id="371" name="Google Shape;371;p54"/>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372" name="Google Shape;372;p54"/>
          <p:cNvSpPr txBox="1"/>
          <p:nvPr/>
        </p:nvSpPr>
        <p:spPr>
          <a:xfrm>
            <a:off x="1403250" y="718625"/>
            <a:ext cx="3825600" cy="55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3000">
                <a:latin typeface="Anton"/>
                <a:ea typeface="Anton"/>
                <a:cs typeface="Anton"/>
                <a:sym typeface="Anton"/>
              </a:rPr>
              <a:t>ALGUNAS GENERALIDADES</a:t>
            </a:r>
            <a:endParaRPr sz="3000">
              <a:latin typeface="Anton"/>
              <a:ea typeface="Anton"/>
              <a:cs typeface="Anton"/>
              <a:sym typeface="Anton"/>
            </a:endParaRPr>
          </a:p>
        </p:txBody>
      </p:sp>
      <p:pic>
        <p:nvPicPr>
          <p:cNvPr id="373" name="Google Shape;373;p54"/>
          <p:cNvPicPr preferRelativeResize="0"/>
          <p:nvPr/>
        </p:nvPicPr>
        <p:blipFill>
          <a:blip r:embed="rId4">
            <a:alphaModFix/>
          </a:blip>
          <a:stretch>
            <a:fillRect/>
          </a:stretch>
        </p:blipFill>
        <p:spPr>
          <a:xfrm>
            <a:off x="852150" y="718625"/>
            <a:ext cx="551101" cy="5511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5"/>
          <p:cNvSpPr/>
          <p:nvPr/>
        </p:nvSpPr>
        <p:spPr>
          <a:xfrm>
            <a:off x="4790175" y="1494575"/>
            <a:ext cx="4512900" cy="4458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5"/>
          <p:cNvSpPr/>
          <p:nvPr/>
        </p:nvSpPr>
        <p:spPr>
          <a:xfrm>
            <a:off x="-159075" y="1494575"/>
            <a:ext cx="4512900" cy="4458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5"/>
          <p:cNvSpPr txBox="1"/>
          <p:nvPr/>
        </p:nvSpPr>
        <p:spPr>
          <a:xfrm>
            <a:off x="420050" y="1956125"/>
            <a:ext cx="3933900" cy="1640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GB" sz="1800">
                <a:solidFill>
                  <a:schemeClr val="dk1"/>
                </a:solidFill>
                <a:highlight>
                  <a:srgbClr val="FFFFFF"/>
                </a:highlight>
                <a:latin typeface="Helvetica Neue Light"/>
                <a:ea typeface="Helvetica Neue Light"/>
                <a:cs typeface="Helvetica Neue Light"/>
                <a:sym typeface="Helvetica Neue Light"/>
              </a:rPr>
              <a:t>HTML y CSS.</a:t>
            </a:r>
            <a:endParaRPr sz="1800">
              <a:solidFill>
                <a:schemeClr val="dk1"/>
              </a:solidFill>
              <a:highlight>
                <a:srgbClr val="FFFFFF"/>
              </a:highlight>
              <a:latin typeface="Helvetica Neue Light"/>
              <a:ea typeface="Helvetica Neue Light"/>
              <a:cs typeface="Helvetica Neue Light"/>
              <a:sym typeface="Helvetica Neue Light"/>
            </a:endParaRPr>
          </a:p>
          <a:p>
            <a:pPr indent="0" lvl="0" marL="0" rtl="0" algn="r">
              <a:lnSpc>
                <a:spcPct val="115000"/>
              </a:lnSpc>
              <a:spcBef>
                <a:spcPts val="0"/>
              </a:spcBef>
              <a:spcAft>
                <a:spcPts val="0"/>
              </a:spcAft>
              <a:buNone/>
            </a:pPr>
            <a:r>
              <a:rPr lang="en-GB" sz="1800">
                <a:solidFill>
                  <a:schemeClr val="dk1"/>
                </a:solidFill>
                <a:highlight>
                  <a:srgbClr val="FFFFFF"/>
                </a:highlight>
                <a:latin typeface="Helvetica Neue Light"/>
                <a:ea typeface="Helvetica Neue Light"/>
                <a:cs typeface="Helvetica Neue Light"/>
                <a:sym typeface="Helvetica Neue Light"/>
              </a:rPr>
              <a:t>Javascript.</a:t>
            </a:r>
            <a:endParaRPr sz="1800">
              <a:solidFill>
                <a:schemeClr val="dk1"/>
              </a:solidFill>
              <a:highlight>
                <a:srgbClr val="FFFFFF"/>
              </a:highlight>
              <a:latin typeface="Helvetica Neue Light"/>
              <a:ea typeface="Helvetica Neue Light"/>
              <a:cs typeface="Helvetica Neue Light"/>
              <a:sym typeface="Helvetica Neue Light"/>
            </a:endParaRPr>
          </a:p>
          <a:p>
            <a:pPr indent="0" lvl="0" marL="0" rtl="0" algn="r">
              <a:lnSpc>
                <a:spcPct val="115000"/>
              </a:lnSpc>
              <a:spcBef>
                <a:spcPts val="0"/>
              </a:spcBef>
              <a:spcAft>
                <a:spcPts val="0"/>
              </a:spcAft>
              <a:buNone/>
            </a:pPr>
            <a:r>
              <a:rPr lang="en-GB" sz="1800">
                <a:solidFill>
                  <a:schemeClr val="dk1"/>
                </a:solidFill>
                <a:highlight>
                  <a:srgbClr val="FFFFFF"/>
                </a:highlight>
                <a:latin typeface="Helvetica Neue Light"/>
                <a:ea typeface="Helvetica Neue Light"/>
                <a:cs typeface="Helvetica Neue Light"/>
                <a:sym typeface="Helvetica Neue Light"/>
              </a:rPr>
              <a:t>Manejo básico de terminal de comandos.</a:t>
            </a:r>
            <a:endParaRPr sz="1800">
              <a:solidFill>
                <a:schemeClr val="dk1"/>
              </a:solidFill>
              <a:highlight>
                <a:srgbClr val="FFFFFF"/>
              </a:highlight>
              <a:latin typeface="Helvetica Neue Light"/>
              <a:ea typeface="Helvetica Neue Light"/>
              <a:cs typeface="Helvetica Neue Light"/>
              <a:sym typeface="Helvetica Neue Light"/>
            </a:endParaRPr>
          </a:p>
        </p:txBody>
      </p:sp>
      <p:pic>
        <p:nvPicPr>
          <p:cNvPr id="381" name="Google Shape;381;p55"/>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382" name="Google Shape;382;p55"/>
          <p:cNvSpPr txBox="1"/>
          <p:nvPr/>
        </p:nvSpPr>
        <p:spPr>
          <a:xfrm>
            <a:off x="4790175" y="1924950"/>
            <a:ext cx="3682800" cy="126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dk1"/>
                </a:solidFill>
                <a:highlight>
                  <a:srgbClr val="FFFFFF"/>
                </a:highlight>
                <a:latin typeface="Helvetica Neue Light"/>
                <a:ea typeface="Helvetica Neue Light"/>
                <a:cs typeface="Helvetica Neue Light"/>
                <a:sym typeface="Helvetica Neue Light"/>
              </a:rPr>
              <a:t>Git.</a:t>
            </a:r>
            <a:endParaRPr sz="18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n-GB" sz="1800">
                <a:solidFill>
                  <a:schemeClr val="dk1"/>
                </a:solidFill>
                <a:highlight>
                  <a:srgbClr val="FFFFFF"/>
                </a:highlight>
                <a:latin typeface="Helvetica Neue Light"/>
                <a:ea typeface="Helvetica Neue Light"/>
                <a:cs typeface="Helvetica Neue Light"/>
                <a:sym typeface="Helvetica Neue Light"/>
              </a:rPr>
              <a:t>Algún framework CSS (bootstrap).</a:t>
            </a:r>
            <a:endParaRPr sz="18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n-GB" sz="1800">
                <a:solidFill>
                  <a:schemeClr val="dk1"/>
                </a:solidFill>
                <a:highlight>
                  <a:srgbClr val="FFFFFF"/>
                </a:highlight>
                <a:latin typeface="Helvetica Neue Light"/>
                <a:ea typeface="Helvetica Neue Light"/>
                <a:cs typeface="Helvetica Neue Light"/>
                <a:sym typeface="Helvetica Neue Light"/>
              </a:rPr>
              <a:t>Programación orientada a objetos (POO).</a:t>
            </a:r>
            <a:endParaRPr sz="1800">
              <a:solidFill>
                <a:schemeClr val="dk1"/>
              </a:solidFill>
              <a:highlight>
                <a:srgbClr val="FFFFFF"/>
              </a:highlight>
              <a:latin typeface="Helvetica Neue Light"/>
              <a:ea typeface="Helvetica Neue Light"/>
              <a:cs typeface="Helvetica Neue Light"/>
              <a:sym typeface="Helvetica Neue Light"/>
            </a:endParaRPr>
          </a:p>
        </p:txBody>
      </p:sp>
      <p:sp>
        <p:nvSpPr>
          <p:cNvPr id="383" name="Google Shape;383;p55"/>
          <p:cNvSpPr txBox="1"/>
          <p:nvPr/>
        </p:nvSpPr>
        <p:spPr>
          <a:xfrm>
            <a:off x="455900" y="1494575"/>
            <a:ext cx="3705300" cy="330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b="1" lang="en-GB" sz="1600">
                <a:solidFill>
                  <a:schemeClr val="dk1"/>
                </a:solidFill>
                <a:latin typeface="Helvetica Neue"/>
                <a:ea typeface="Helvetica Neue"/>
                <a:cs typeface="Helvetica Neue"/>
                <a:sym typeface="Helvetica Neue"/>
              </a:rPr>
              <a:t>BÁSICOS</a:t>
            </a:r>
            <a:endParaRPr b="1" sz="1600">
              <a:solidFill>
                <a:schemeClr val="dk1"/>
              </a:solidFill>
              <a:latin typeface="Helvetica Neue"/>
              <a:ea typeface="Helvetica Neue"/>
              <a:cs typeface="Helvetica Neue"/>
              <a:sym typeface="Helvetica Neue"/>
            </a:endParaRPr>
          </a:p>
        </p:txBody>
      </p:sp>
      <p:pic>
        <p:nvPicPr>
          <p:cNvPr id="384" name="Google Shape;384;p55"/>
          <p:cNvPicPr preferRelativeResize="0"/>
          <p:nvPr/>
        </p:nvPicPr>
        <p:blipFill>
          <a:blip r:embed="rId4">
            <a:alphaModFix/>
          </a:blip>
          <a:stretch>
            <a:fillRect/>
          </a:stretch>
        </p:blipFill>
        <p:spPr>
          <a:xfrm>
            <a:off x="3763749" y="3727188"/>
            <a:ext cx="590075" cy="672289"/>
          </a:xfrm>
          <a:prstGeom prst="rect">
            <a:avLst/>
          </a:prstGeom>
          <a:noFill/>
          <a:ln>
            <a:noFill/>
          </a:ln>
        </p:spPr>
      </p:pic>
      <p:pic>
        <p:nvPicPr>
          <p:cNvPr id="385" name="Google Shape;385;p55"/>
          <p:cNvPicPr preferRelativeResize="0"/>
          <p:nvPr/>
        </p:nvPicPr>
        <p:blipFill>
          <a:blip r:embed="rId5">
            <a:alphaModFix/>
          </a:blip>
          <a:stretch>
            <a:fillRect/>
          </a:stretch>
        </p:blipFill>
        <p:spPr>
          <a:xfrm>
            <a:off x="2922001" y="3727187"/>
            <a:ext cx="672300" cy="672300"/>
          </a:xfrm>
          <a:prstGeom prst="rect">
            <a:avLst/>
          </a:prstGeom>
          <a:noFill/>
          <a:ln>
            <a:noFill/>
          </a:ln>
        </p:spPr>
      </p:pic>
      <p:pic>
        <p:nvPicPr>
          <p:cNvPr id="386" name="Google Shape;386;p55"/>
          <p:cNvPicPr preferRelativeResize="0"/>
          <p:nvPr/>
        </p:nvPicPr>
        <p:blipFill rotWithShape="1">
          <a:blip r:embed="rId6">
            <a:alphaModFix/>
          </a:blip>
          <a:srcRect b="0" l="25544" r="20187" t="0"/>
          <a:stretch/>
        </p:blipFill>
        <p:spPr>
          <a:xfrm>
            <a:off x="2237175" y="3737650"/>
            <a:ext cx="590075" cy="651375"/>
          </a:xfrm>
          <a:prstGeom prst="rect">
            <a:avLst/>
          </a:prstGeom>
          <a:noFill/>
          <a:ln>
            <a:noFill/>
          </a:ln>
        </p:spPr>
      </p:pic>
      <p:pic>
        <p:nvPicPr>
          <p:cNvPr id="387" name="Google Shape;387;p55"/>
          <p:cNvPicPr preferRelativeResize="0"/>
          <p:nvPr/>
        </p:nvPicPr>
        <p:blipFill>
          <a:blip r:embed="rId7">
            <a:alphaModFix/>
          </a:blip>
          <a:stretch>
            <a:fillRect/>
          </a:stretch>
        </p:blipFill>
        <p:spPr>
          <a:xfrm>
            <a:off x="4790176" y="3727211"/>
            <a:ext cx="889716" cy="672300"/>
          </a:xfrm>
          <a:prstGeom prst="rect">
            <a:avLst/>
          </a:prstGeom>
          <a:noFill/>
          <a:ln>
            <a:noFill/>
          </a:ln>
        </p:spPr>
      </p:pic>
      <p:pic>
        <p:nvPicPr>
          <p:cNvPr id="388" name="Google Shape;388;p55"/>
          <p:cNvPicPr preferRelativeResize="0"/>
          <p:nvPr/>
        </p:nvPicPr>
        <p:blipFill>
          <a:blip r:embed="rId8">
            <a:alphaModFix/>
          </a:blip>
          <a:stretch>
            <a:fillRect/>
          </a:stretch>
        </p:blipFill>
        <p:spPr>
          <a:xfrm>
            <a:off x="5802225" y="3727190"/>
            <a:ext cx="672300" cy="672300"/>
          </a:xfrm>
          <a:prstGeom prst="rect">
            <a:avLst/>
          </a:prstGeom>
          <a:noFill/>
          <a:ln>
            <a:noFill/>
          </a:ln>
        </p:spPr>
      </p:pic>
      <p:cxnSp>
        <p:nvCxnSpPr>
          <p:cNvPr id="389" name="Google Shape;389;p55"/>
          <p:cNvCxnSpPr/>
          <p:nvPr/>
        </p:nvCxnSpPr>
        <p:spPr>
          <a:xfrm>
            <a:off x="4572000" y="1387175"/>
            <a:ext cx="0" cy="3499200"/>
          </a:xfrm>
          <a:prstGeom prst="straightConnector1">
            <a:avLst/>
          </a:prstGeom>
          <a:noFill/>
          <a:ln cap="flat" cmpd="sng" w="19050">
            <a:solidFill>
              <a:srgbClr val="F3F3F3"/>
            </a:solidFill>
            <a:prstDash val="solid"/>
            <a:round/>
            <a:headEnd len="med" w="med" type="none"/>
            <a:tailEnd len="med" w="med" type="none"/>
          </a:ln>
        </p:spPr>
      </p:cxnSp>
      <p:sp>
        <p:nvSpPr>
          <p:cNvPr id="390" name="Google Shape;390;p55"/>
          <p:cNvSpPr/>
          <p:nvPr/>
        </p:nvSpPr>
        <p:spPr>
          <a:xfrm>
            <a:off x="-159075" y="219800"/>
            <a:ext cx="6487200" cy="65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5"/>
          <p:cNvSpPr txBox="1"/>
          <p:nvPr/>
        </p:nvSpPr>
        <p:spPr>
          <a:xfrm>
            <a:off x="1403250" y="249100"/>
            <a:ext cx="49248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3000">
                <a:latin typeface="Anton"/>
                <a:ea typeface="Anton"/>
                <a:cs typeface="Anton"/>
                <a:sym typeface="Anton"/>
              </a:rPr>
              <a:t>CONOCIMIENTOS FUNDAMENTALES</a:t>
            </a:r>
            <a:endParaRPr sz="3000">
              <a:latin typeface="Anton"/>
              <a:ea typeface="Anton"/>
              <a:cs typeface="Anton"/>
              <a:sym typeface="Anton"/>
            </a:endParaRPr>
          </a:p>
        </p:txBody>
      </p:sp>
      <p:sp>
        <p:nvSpPr>
          <p:cNvPr id="392" name="Google Shape;392;p55"/>
          <p:cNvSpPr txBox="1"/>
          <p:nvPr/>
        </p:nvSpPr>
        <p:spPr>
          <a:xfrm>
            <a:off x="4982800" y="1494575"/>
            <a:ext cx="3705300" cy="330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600">
                <a:solidFill>
                  <a:schemeClr val="dk1"/>
                </a:solidFill>
                <a:latin typeface="Helvetica Neue"/>
                <a:ea typeface="Helvetica Neue"/>
                <a:cs typeface="Helvetica Neue"/>
                <a:sym typeface="Helvetica Neue"/>
              </a:rPr>
              <a:t>COMPLEMENTARIOS</a:t>
            </a:r>
            <a:endParaRPr b="1" sz="1600">
              <a:solidFill>
                <a:schemeClr val="dk1"/>
              </a:solidFill>
              <a:latin typeface="Helvetica Neue"/>
              <a:ea typeface="Helvetica Neue"/>
              <a:cs typeface="Helvetica Neue"/>
              <a:sym typeface="Helvetica Neue"/>
            </a:endParaRPr>
          </a:p>
        </p:txBody>
      </p:sp>
      <p:pic>
        <p:nvPicPr>
          <p:cNvPr id="393" name="Google Shape;393;p55"/>
          <p:cNvPicPr preferRelativeResize="0"/>
          <p:nvPr/>
        </p:nvPicPr>
        <p:blipFill>
          <a:blip r:embed="rId9">
            <a:alphaModFix/>
          </a:blip>
          <a:stretch>
            <a:fillRect/>
          </a:stretch>
        </p:blipFill>
        <p:spPr>
          <a:xfrm>
            <a:off x="852150" y="261425"/>
            <a:ext cx="551101" cy="5511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6"/>
          <p:cNvSpPr txBox="1"/>
          <p:nvPr/>
        </p:nvSpPr>
        <p:spPr>
          <a:xfrm>
            <a:off x="1254800" y="3114125"/>
            <a:ext cx="6957600" cy="80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2200">
                <a:solidFill>
                  <a:schemeClr val="dk1"/>
                </a:solidFill>
                <a:highlight>
                  <a:schemeClr val="lt1"/>
                </a:highlight>
                <a:latin typeface="Helvetica Neue"/>
                <a:ea typeface="Helvetica Neue"/>
                <a:cs typeface="Helvetica Neue"/>
                <a:sym typeface="Helvetica Neue"/>
              </a:rPr>
              <a:t>AngularJS </a:t>
            </a:r>
            <a:r>
              <a:rPr lang="en-GB" sz="2200">
                <a:solidFill>
                  <a:schemeClr val="dk1"/>
                </a:solidFill>
                <a:highlight>
                  <a:schemeClr val="lt1"/>
                </a:highlight>
                <a:latin typeface="Helvetica Neue Light"/>
                <a:ea typeface="Helvetica Neue Light"/>
                <a:cs typeface="Helvetica Neue Light"/>
                <a:sym typeface="Helvetica Neue Light"/>
              </a:rPr>
              <a:t>y </a:t>
            </a:r>
            <a:r>
              <a:rPr b="1" lang="en-GB" sz="2200">
                <a:solidFill>
                  <a:schemeClr val="dk1"/>
                </a:solidFill>
                <a:highlight>
                  <a:schemeClr val="lt1"/>
                </a:highlight>
                <a:latin typeface="Helvetica Neue"/>
                <a:ea typeface="Helvetica Neue"/>
                <a:cs typeface="Helvetica Neue"/>
                <a:sym typeface="Helvetica Neue"/>
              </a:rPr>
              <a:t>Angular </a:t>
            </a:r>
            <a:r>
              <a:rPr lang="en-GB" sz="2200">
                <a:solidFill>
                  <a:schemeClr val="dk1"/>
                </a:solidFill>
                <a:highlight>
                  <a:schemeClr val="lt1"/>
                </a:highlight>
                <a:latin typeface="Helvetica Neue Light"/>
                <a:ea typeface="Helvetica Neue Light"/>
                <a:cs typeface="Helvetica Neue Light"/>
                <a:sym typeface="Helvetica Neue Light"/>
              </a:rPr>
              <a:t>son dos frameworks diferentes.</a:t>
            </a:r>
            <a:endParaRPr sz="22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1500">
                <a:solidFill>
                  <a:schemeClr val="dk1"/>
                </a:solidFill>
                <a:highlight>
                  <a:schemeClr val="lt1"/>
                </a:highlight>
                <a:latin typeface="Helvetica Neue Light"/>
                <a:ea typeface="Helvetica Neue Light"/>
                <a:cs typeface="Helvetica Neue Light"/>
                <a:sym typeface="Helvetica Neue Light"/>
              </a:rPr>
              <a:t>Hoy en día, a AngularJS se lo considera obsoleto.</a:t>
            </a:r>
            <a:endParaRPr sz="1100"/>
          </a:p>
        </p:txBody>
      </p:sp>
      <p:sp>
        <p:nvSpPr>
          <p:cNvPr id="399" name="Google Shape;399;p56"/>
          <p:cNvSpPr/>
          <p:nvPr/>
        </p:nvSpPr>
        <p:spPr>
          <a:xfrm>
            <a:off x="1254800" y="3094625"/>
            <a:ext cx="6957600" cy="843900"/>
          </a:xfrm>
          <a:prstGeom prst="snip1Rect">
            <a:avLst>
              <a:gd fmla="val 16667" name="adj"/>
            </a:avLst>
          </a:prstGeom>
          <a:noFill/>
          <a:ln cap="flat" cmpd="sng" w="952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6"/>
          <p:cNvSpPr txBox="1"/>
          <p:nvPr/>
        </p:nvSpPr>
        <p:spPr>
          <a:xfrm>
            <a:off x="565550" y="1560850"/>
            <a:ext cx="8336100" cy="1160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600">
                <a:solidFill>
                  <a:schemeClr val="dk1"/>
                </a:solidFill>
                <a:highlight>
                  <a:srgbClr val="FFFFFF"/>
                </a:highlight>
                <a:latin typeface="Helvetica Neue Light"/>
                <a:ea typeface="Helvetica Neue Light"/>
                <a:cs typeface="Helvetica Neue Light"/>
                <a:sym typeface="Helvetica Neue Light"/>
              </a:rPr>
              <a:t>La versión 1 </a:t>
            </a:r>
            <a:r>
              <a:rPr lang="en-GB" sz="1600">
                <a:solidFill>
                  <a:schemeClr val="dk1"/>
                </a:solidFill>
                <a:highlight>
                  <a:srgbClr val="3CEFAB"/>
                </a:highlight>
                <a:latin typeface="Helvetica Neue Light"/>
                <a:ea typeface="Helvetica Neue Light"/>
                <a:cs typeface="Helvetica Neue Light"/>
                <a:sym typeface="Helvetica Neue Light"/>
              </a:rPr>
              <a:t>fue </a:t>
            </a:r>
            <a:r>
              <a:rPr lang="en-GB" sz="1600">
                <a:solidFill>
                  <a:schemeClr val="dk1"/>
                </a:solidFill>
                <a:highlight>
                  <a:srgbClr val="3CEFAB"/>
                </a:highlight>
                <a:latin typeface="Helvetica Neue Light"/>
                <a:ea typeface="Helvetica Neue Light"/>
                <a:cs typeface="Helvetica Neue Light"/>
                <a:sym typeface="Helvetica Neue Light"/>
              </a:rPr>
              <a:t>lanzado por Google en el año 2010</a:t>
            </a:r>
            <a:r>
              <a:rPr lang="en-GB" sz="1600">
                <a:solidFill>
                  <a:schemeClr val="dk1"/>
                </a:solidFill>
                <a:highlight>
                  <a:srgbClr val="FFFFFF"/>
                </a:highlight>
                <a:latin typeface="Helvetica Neue Light"/>
                <a:ea typeface="Helvetica Neue Light"/>
                <a:cs typeface="Helvetica Neue Light"/>
                <a:sym typeface="Helvetica Neue Light"/>
              </a:rPr>
              <a:t> con el nombre AngularJS. </a:t>
            </a:r>
            <a:endParaRPr sz="16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1000"/>
              </a:spcBef>
              <a:spcAft>
                <a:spcPts val="1000"/>
              </a:spcAft>
              <a:buNone/>
            </a:pPr>
            <a:r>
              <a:rPr lang="en-GB" sz="1600">
                <a:solidFill>
                  <a:schemeClr val="dk1"/>
                </a:solidFill>
                <a:highlight>
                  <a:srgbClr val="FFFFFF"/>
                </a:highlight>
                <a:latin typeface="Helvetica Neue Light"/>
                <a:ea typeface="Helvetica Neue Light"/>
                <a:cs typeface="Helvetica Neue Light"/>
                <a:sym typeface="Helvetica Neue Light"/>
              </a:rPr>
              <a:t>A partir del lanzamiento de su segunda versión en el año 2016, fue reescrito de manera total y pasó a llamarse </a:t>
            </a:r>
            <a:r>
              <a:rPr b="1" lang="en-GB" sz="1600">
                <a:solidFill>
                  <a:schemeClr val="dk1"/>
                </a:solidFill>
                <a:highlight>
                  <a:srgbClr val="FFFFFF"/>
                </a:highlight>
                <a:latin typeface="Helvetica Neue"/>
                <a:ea typeface="Helvetica Neue"/>
                <a:cs typeface="Helvetica Neue"/>
                <a:sym typeface="Helvetica Neue"/>
              </a:rPr>
              <a:t>simplemente Angular</a:t>
            </a:r>
            <a:r>
              <a:rPr lang="en-GB" sz="1600">
                <a:solidFill>
                  <a:schemeClr val="dk1"/>
                </a:solidFill>
                <a:highlight>
                  <a:srgbClr val="FFFFFF"/>
                </a:highlight>
                <a:latin typeface="Helvetica Neue Light"/>
                <a:ea typeface="Helvetica Neue Light"/>
                <a:cs typeface="Helvetica Neue Light"/>
                <a:sym typeface="Helvetica Neue Light"/>
              </a:rPr>
              <a:t> 🎯.</a:t>
            </a:r>
            <a:endParaRPr sz="1600">
              <a:solidFill>
                <a:schemeClr val="dk1"/>
              </a:solidFill>
              <a:highlight>
                <a:srgbClr val="FFFFFF"/>
              </a:highlight>
              <a:latin typeface="Helvetica Neue Light"/>
              <a:ea typeface="Helvetica Neue Light"/>
              <a:cs typeface="Helvetica Neue Light"/>
              <a:sym typeface="Helvetica Neue Light"/>
            </a:endParaRPr>
          </a:p>
        </p:txBody>
      </p:sp>
      <p:pic>
        <p:nvPicPr>
          <p:cNvPr id="401" name="Google Shape;401;p56"/>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02" name="Google Shape;402;p56"/>
          <p:cNvPicPr preferRelativeResize="0"/>
          <p:nvPr/>
        </p:nvPicPr>
        <p:blipFill rotWithShape="1">
          <a:blip r:embed="rId4">
            <a:alphaModFix/>
          </a:blip>
          <a:srcRect b="0" l="0" r="0" t="0"/>
          <a:stretch/>
        </p:blipFill>
        <p:spPr>
          <a:xfrm>
            <a:off x="158666" y="4659625"/>
            <a:ext cx="330675" cy="330675"/>
          </a:xfrm>
          <a:prstGeom prst="rect">
            <a:avLst/>
          </a:prstGeom>
          <a:noFill/>
          <a:ln>
            <a:noFill/>
          </a:ln>
        </p:spPr>
      </p:pic>
      <p:sp>
        <p:nvSpPr>
          <p:cNvPr id="403" name="Google Shape;403;p56"/>
          <p:cNvSpPr txBox="1"/>
          <p:nvPr/>
        </p:nvSpPr>
        <p:spPr>
          <a:xfrm>
            <a:off x="565550" y="4637125"/>
            <a:ext cx="3689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i="1" lang="en-GB" sz="1200" u="sng">
                <a:solidFill>
                  <a:srgbClr val="76A5AF"/>
                </a:solidFill>
                <a:latin typeface="Helvetica Neue Light"/>
                <a:ea typeface="Helvetica Neue Light"/>
                <a:cs typeface="Helvetica Neue Light"/>
                <a:sym typeface="Helvetica Neue Light"/>
                <a:hlinkClick r:id="rId5">
                  <a:extLst>
                    <a:ext uri="{A12FA001-AC4F-418D-AE19-62706E023703}">
                      <ahyp:hlinkClr val="tx"/>
                    </a:ext>
                  </a:extLst>
                </a:hlinkClick>
              </a:rPr>
              <a:t>Introducción a Angular en 3 minutos</a:t>
            </a:r>
            <a:r>
              <a:rPr b="1" i="1" lang="en-GB" sz="1200">
                <a:solidFill>
                  <a:schemeClr val="dk1"/>
                </a:solidFill>
                <a:latin typeface="Helvetica Neue"/>
                <a:ea typeface="Helvetica Neue"/>
                <a:cs typeface="Helvetica Neue"/>
                <a:sym typeface="Helvetica Neue"/>
              </a:rPr>
              <a:t> </a:t>
            </a:r>
            <a:r>
              <a:rPr i="1" lang="en-GB" sz="1200">
                <a:solidFill>
                  <a:schemeClr val="dk1"/>
                </a:solidFill>
                <a:latin typeface="Helvetica Neue Light"/>
                <a:ea typeface="Helvetica Neue Light"/>
                <a:cs typeface="Helvetica Neue Light"/>
                <a:sym typeface="Helvetica Neue Light"/>
              </a:rPr>
              <a:t>| </a:t>
            </a:r>
            <a:r>
              <a:rPr b="1" i="1" lang="en-GB" sz="1200">
                <a:solidFill>
                  <a:schemeClr val="dk1"/>
                </a:solidFill>
                <a:latin typeface="Helvetica Neue"/>
                <a:ea typeface="Helvetica Neue"/>
                <a:cs typeface="Helvetica Neue"/>
                <a:sym typeface="Helvetica Neue"/>
              </a:rPr>
              <a:t>codigofacilito</a:t>
            </a:r>
            <a:endParaRPr sz="1200"/>
          </a:p>
        </p:txBody>
      </p:sp>
      <p:sp>
        <p:nvSpPr>
          <p:cNvPr id="404" name="Google Shape;404;p56"/>
          <p:cNvSpPr/>
          <p:nvPr/>
        </p:nvSpPr>
        <p:spPr>
          <a:xfrm>
            <a:off x="-159075" y="219800"/>
            <a:ext cx="6487200" cy="65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6"/>
          <p:cNvSpPr txBox="1"/>
          <p:nvPr/>
        </p:nvSpPr>
        <p:spPr>
          <a:xfrm>
            <a:off x="1403250" y="249100"/>
            <a:ext cx="49248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3000">
                <a:latin typeface="Anton"/>
                <a:ea typeface="Anton"/>
                <a:cs typeface="Anton"/>
                <a:sym typeface="Anton"/>
              </a:rPr>
              <a:t>¿DE DÓNDE VIENE ANGULAR?</a:t>
            </a:r>
            <a:endParaRPr sz="3000">
              <a:latin typeface="Anton"/>
              <a:ea typeface="Anton"/>
              <a:cs typeface="Anton"/>
              <a:sym typeface="Anton"/>
            </a:endParaRPr>
          </a:p>
        </p:txBody>
      </p:sp>
      <p:pic>
        <p:nvPicPr>
          <p:cNvPr id="406" name="Google Shape;406;p56"/>
          <p:cNvPicPr preferRelativeResize="0"/>
          <p:nvPr/>
        </p:nvPicPr>
        <p:blipFill>
          <a:blip r:embed="rId6">
            <a:alphaModFix/>
          </a:blip>
          <a:stretch>
            <a:fillRect/>
          </a:stretch>
        </p:blipFill>
        <p:spPr>
          <a:xfrm>
            <a:off x="852150" y="261425"/>
            <a:ext cx="551101" cy="5511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7"/>
          <p:cNvSpPr txBox="1"/>
          <p:nvPr/>
        </p:nvSpPr>
        <p:spPr>
          <a:xfrm>
            <a:off x="918150" y="1914963"/>
            <a:ext cx="7444500" cy="1929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600">
                <a:solidFill>
                  <a:schemeClr val="dk1"/>
                </a:solidFill>
                <a:highlight>
                  <a:srgbClr val="FFFFFF"/>
                </a:highlight>
                <a:latin typeface="Helvetica Neue Light"/>
                <a:ea typeface="Helvetica Neue Light"/>
                <a:cs typeface="Helvetica Neue Light"/>
                <a:sym typeface="Helvetica Neue Light"/>
              </a:rPr>
              <a:t>Antes de nada debes tener claro que, a pesar de compartir el nombre, AngularJS y Angular no tienen la correlación que aparentan </a:t>
            </a:r>
            <a:r>
              <a:rPr lang="en-GB" sz="1600">
                <a:solidFill>
                  <a:schemeClr val="dk1"/>
                </a:solidFill>
                <a:highlight>
                  <a:srgbClr val="FFFFFF"/>
                </a:highlight>
                <a:latin typeface="Helvetica Neue Light"/>
                <a:ea typeface="Helvetica Neue Light"/>
                <a:cs typeface="Helvetica Neue Light"/>
                <a:sym typeface="Helvetica Neue Light"/>
              </a:rPr>
              <a:t>👀.</a:t>
            </a:r>
            <a:r>
              <a:rPr lang="en-GB" sz="1600">
                <a:solidFill>
                  <a:schemeClr val="dk1"/>
                </a:solidFill>
                <a:highlight>
                  <a:srgbClr val="FFFFFF"/>
                </a:highlight>
                <a:latin typeface="Helvetica Neue Light"/>
                <a:ea typeface="Helvetica Neue Light"/>
                <a:cs typeface="Helvetica Neue Light"/>
                <a:sym typeface="Helvetica Neue Light"/>
              </a:rPr>
              <a:t> </a:t>
            </a:r>
            <a:endParaRPr sz="16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1000"/>
              </a:spcBef>
              <a:spcAft>
                <a:spcPts val="1000"/>
              </a:spcAft>
              <a:buNone/>
            </a:pPr>
            <a:r>
              <a:rPr lang="en-GB" sz="1600">
                <a:solidFill>
                  <a:schemeClr val="dk1"/>
                </a:solidFill>
                <a:highlight>
                  <a:srgbClr val="FFFFFF"/>
                </a:highlight>
                <a:latin typeface="Helvetica Neue Light"/>
                <a:ea typeface="Helvetica Neue Light"/>
                <a:cs typeface="Helvetica Neue Light"/>
                <a:sym typeface="Helvetica Neue Light"/>
              </a:rPr>
              <a:t>Angular no es una nueva versión de AngularJS. Angular nació como </a:t>
            </a:r>
            <a:r>
              <a:rPr b="1" lang="en-GB" sz="1600">
                <a:solidFill>
                  <a:schemeClr val="dk1"/>
                </a:solidFill>
                <a:highlight>
                  <a:srgbClr val="FFFFFF"/>
                </a:highlight>
                <a:latin typeface="Helvetica Neue"/>
                <a:ea typeface="Helvetica Neue"/>
                <a:cs typeface="Helvetica Neue"/>
                <a:sym typeface="Helvetica Neue"/>
              </a:rPr>
              <a:t>un nuevo framework</a:t>
            </a:r>
            <a:r>
              <a:rPr lang="en-GB" sz="1600">
                <a:solidFill>
                  <a:schemeClr val="dk1"/>
                </a:solidFill>
                <a:highlight>
                  <a:srgbClr val="FFFFFF"/>
                </a:highlight>
                <a:latin typeface="Helvetica Neue Light"/>
                <a:ea typeface="Helvetica Neue Light"/>
                <a:cs typeface="Helvetica Neue Light"/>
                <a:sym typeface="Helvetica Neue Light"/>
              </a:rPr>
              <a:t>, escrito desde cero y con conceptos y formas de trabajar completamente distintos.</a:t>
            </a:r>
            <a:endParaRPr sz="1600">
              <a:solidFill>
                <a:schemeClr val="dk1"/>
              </a:solidFill>
              <a:highlight>
                <a:srgbClr val="FFFFFF"/>
              </a:highlight>
              <a:latin typeface="Helvetica Neue Light"/>
              <a:ea typeface="Helvetica Neue Light"/>
              <a:cs typeface="Helvetica Neue Light"/>
              <a:sym typeface="Helvetica Neue Light"/>
            </a:endParaRPr>
          </a:p>
        </p:txBody>
      </p:sp>
      <p:pic>
        <p:nvPicPr>
          <p:cNvPr id="412" name="Google Shape;412;p57"/>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13" name="Google Shape;413;p57"/>
          <p:cNvPicPr preferRelativeResize="0"/>
          <p:nvPr/>
        </p:nvPicPr>
        <p:blipFill>
          <a:blip r:embed="rId4">
            <a:alphaModFix/>
          </a:blip>
          <a:stretch>
            <a:fillRect/>
          </a:stretch>
        </p:blipFill>
        <p:spPr>
          <a:xfrm>
            <a:off x="3848607" y="292001"/>
            <a:ext cx="807900" cy="807900"/>
          </a:xfrm>
          <a:prstGeom prst="rect">
            <a:avLst/>
          </a:prstGeom>
          <a:noFill/>
          <a:ln>
            <a:noFill/>
          </a:ln>
        </p:spPr>
      </p:pic>
      <p:pic>
        <p:nvPicPr>
          <p:cNvPr id="414" name="Google Shape;414;p57"/>
          <p:cNvPicPr preferRelativeResize="0"/>
          <p:nvPr/>
        </p:nvPicPr>
        <p:blipFill>
          <a:blip r:embed="rId5">
            <a:alphaModFix/>
          </a:blip>
          <a:stretch>
            <a:fillRect/>
          </a:stretch>
        </p:blipFill>
        <p:spPr>
          <a:xfrm>
            <a:off x="4686728" y="414111"/>
            <a:ext cx="608660" cy="644900"/>
          </a:xfrm>
          <a:prstGeom prst="rect">
            <a:avLst/>
          </a:prstGeom>
          <a:noFill/>
          <a:ln>
            <a:noFill/>
          </a:ln>
        </p:spPr>
      </p:pic>
      <p:pic>
        <p:nvPicPr>
          <p:cNvPr id="415" name="Google Shape;415;p57"/>
          <p:cNvPicPr preferRelativeResize="0"/>
          <p:nvPr/>
        </p:nvPicPr>
        <p:blipFill>
          <a:blip r:embed="rId6">
            <a:alphaModFix/>
          </a:blip>
          <a:stretch>
            <a:fillRect/>
          </a:stretch>
        </p:blipFill>
        <p:spPr>
          <a:xfrm>
            <a:off x="4442312" y="517401"/>
            <a:ext cx="380767" cy="380774"/>
          </a:xfrm>
          <a:prstGeom prst="rect">
            <a:avLst/>
          </a:prstGeom>
          <a:noFill/>
          <a:ln>
            <a:noFill/>
          </a:ln>
        </p:spPr>
      </p:pic>
      <p:sp>
        <p:nvSpPr>
          <p:cNvPr id="416" name="Google Shape;416;p57"/>
          <p:cNvSpPr txBox="1"/>
          <p:nvPr/>
        </p:nvSpPr>
        <p:spPr>
          <a:xfrm>
            <a:off x="2959650" y="1066125"/>
            <a:ext cx="3361500" cy="64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1900">
                <a:latin typeface="Anton"/>
                <a:ea typeface="Anton"/>
                <a:cs typeface="Anton"/>
                <a:sym typeface="Anton"/>
              </a:rPr>
              <a:t>ANGULAR VS ANGULAR</a:t>
            </a:r>
            <a:r>
              <a:rPr i="1" lang="en-GB" sz="1200">
                <a:solidFill>
                  <a:schemeClr val="dk1"/>
                </a:solidFill>
                <a:latin typeface="Anton"/>
                <a:ea typeface="Anton"/>
                <a:cs typeface="Anton"/>
                <a:sym typeface="Anton"/>
              </a:rPr>
              <a:t>JS</a:t>
            </a:r>
            <a:endParaRPr i="1" sz="1200">
              <a:solidFill>
                <a:schemeClr val="dk1"/>
              </a:solidFill>
              <a:latin typeface="Anton"/>
              <a:ea typeface="Anton"/>
              <a:cs typeface="Anton"/>
              <a:sym typeface="Anton"/>
            </a:endParaRPr>
          </a:p>
          <a:p>
            <a:pPr indent="0" lvl="0" marL="0" rtl="0" algn="ctr">
              <a:spcBef>
                <a:spcPts val="0"/>
              </a:spcBef>
              <a:spcAft>
                <a:spcPts val="0"/>
              </a:spcAft>
              <a:buNone/>
            </a:pPr>
            <a:r>
              <a:rPr i="1" lang="en-GB" sz="1200">
                <a:solidFill>
                  <a:schemeClr val="dk1"/>
                </a:solidFill>
                <a:latin typeface="Anton"/>
                <a:ea typeface="Anton"/>
                <a:cs typeface="Anton"/>
                <a:sym typeface="Anton"/>
              </a:rPr>
              <a:t>¿SON LO MISMO?</a:t>
            </a:r>
            <a:endParaRPr i="1" sz="1200">
              <a:solidFill>
                <a:schemeClr val="dk1"/>
              </a:solidFill>
              <a:latin typeface="Anton"/>
              <a:ea typeface="Anton"/>
              <a:cs typeface="Anton"/>
              <a:sym typeface="Anto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20" name="Shape 120"/>
        <p:cNvGrpSpPr/>
        <p:nvPr/>
      </p:nvGrpSpPr>
      <p:grpSpPr>
        <a:xfrm>
          <a:off x="0" y="0"/>
          <a:ext cx="0" cy="0"/>
          <a:chOff x="0" y="0"/>
          <a:chExt cx="0" cy="0"/>
        </a:xfrm>
      </p:grpSpPr>
      <p:sp>
        <p:nvSpPr>
          <p:cNvPr id="121" name="Google Shape;121;p31"/>
          <p:cNvSpPr txBox="1"/>
          <p:nvPr/>
        </p:nvSpPr>
        <p:spPr>
          <a:xfrm>
            <a:off x="1398000" y="552325"/>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PRESENTACIÓN DE ESTUDIANTES</a:t>
            </a:r>
            <a:endParaRPr i="1" sz="3600">
              <a:solidFill>
                <a:srgbClr val="121212"/>
              </a:solidFill>
              <a:latin typeface="Anton"/>
              <a:ea typeface="Anton"/>
              <a:cs typeface="Anton"/>
              <a:sym typeface="Anton"/>
            </a:endParaRPr>
          </a:p>
        </p:txBody>
      </p:sp>
      <p:sp>
        <p:nvSpPr>
          <p:cNvPr id="122" name="Google Shape;122;p31"/>
          <p:cNvSpPr txBox="1"/>
          <p:nvPr/>
        </p:nvSpPr>
        <p:spPr>
          <a:xfrm>
            <a:off x="4310850" y="1317000"/>
            <a:ext cx="3516300" cy="2766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2400">
                <a:solidFill>
                  <a:srgbClr val="222222"/>
                </a:solidFill>
                <a:latin typeface="Helvetica Neue"/>
                <a:ea typeface="Helvetica Neue"/>
                <a:cs typeface="Helvetica Neue"/>
                <a:sym typeface="Helvetica Neue"/>
              </a:rPr>
              <a:t>Por encuestas de Zoom:</a:t>
            </a:r>
            <a:endParaRPr sz="2400">
              <a:solidFill>
                <a:srgbClr val="222222"/>
              </a:solidFill>
              <a:latin typeface="Helvetica Neue"/>
              <a:ea typeface="Helvetica Neue"/>
              <a:cs typeface="Helvetica Neue"/>
              <a:sym typeface="Helvetica Neue"/>
            </a:endParaRPr>
          </a:p>
          <a:p>
            <a:pPr indent="-342900" lvl="0" marL="457200" rtl="0" algn="l">
              <a:spcBef>
                <a:spcPts val="0"/>
              </a:spcBef>
              <a:spcAft>
                <a:spcPts val="0"/>
              </a:spcAft>
              <a:buClr>
                <a:srgbClr val="222222"/>
              </a:buClr>
              <a:buSzPts val="1800"/>
              <a:buFont typeface="Helvetica Neue Light"/>
              <a:buAutoNum type="arabicPeriod"/>
            </a:pPr>
            <a:r>
              <a:rPr lang="en-GB" sz="1800">
                <a:solidFill>
                  <a:srgbClr val="222222"/>
                </a:solidFill>
                <a:latin typeface="Helvetica Neue Light"/>
                <a:ea typeface="Helvetica Neue Light"/>
                <a:cs typeface="Helvetica Neue Light"/>
                <a:sym typeface="Helvetica Neue Light"/>
              </a:rPr>
              <a:t>País</a:t>
            </a:r>
            <a:endParaRPr sz="1800">
              <a:solidFill>
                <a:srgbClr val="222222"/>
              </a:solidFill>
              <a:latin typeface="Helvetica Neue Light"/>
              <a:ea typeface="Helvetica Neue Light"/>
              <a:cs typeface="Helvetica Neue Light"/>
              <a:sym typeface="Helvetica Neue Light"/>
            </a:endParaRPr>
          </a:p>
          <a:p>
            <a:pPr indent="-342900" lvl="0" marL="457200" rtl="0" algn="l">
              <a:spcBef>
                <a:spcPts val="0"/>
              </a:spcBef>
              <a:spcAft>
                <a:spcPts val="0"/>
              </a:spcAft>
              <a:buClr>
                <a:srgbClr val="222222"/>
              </a:buClr>
              <a:buSzPts val="1800"/>
              <a:buFont typeface="Helvetica Neue Light"/>
              <a:buAutoNum type="arabicPeriod"/>
            </a:pPr>
            <a:r>
              <a:rPr lang="en-GB" sz="1800">
                <a:solidFill>
                  <a:srgbClr val="222222"/>
                </a:solidFill>
                <a:latin typeface="Helvetica Neue Light"/>
                <a:ea typeface="Helvetica Neue Light"/>
                <a:cs typeface="Helvetica Neue Light"/>
                <a:sym typeface="Helvetica Neue Light"/>
              </a:rPr>
              <a:t>Conocimientos previos en (temática del curso)</a:t>
            </a:r>
            <a:endParaRPr sz="1800">
              <a:solidFill>
                <a:srgbClr val="222222"/>
              </a:solidFill>
              <a:latin typeface="Helvetica Neue Light"/>
              <a:ea typeface="Helvetica Neue Light"/>
              <a:cs typeface="Helvetica Neue Light"/>
              <a:sym typeface="Helvetica Neue Light"/>
            </a:endParaRPr>
          </a:p>
          <a:p>
            <a:pPr indent="-342900" lvl="0" marL="457200" rtl="0" algn="l">
              <a:spcBef>
                <a:spcPts val="0"/>
              </a:spcBef>
              <a:spcAft>
                <a:spcPts val="0"/>
              </a:spcAft>
              <a:buClr>
                <a:srgbClr val="222222"/>
              </a:buClr>
              <a:buSzPts val="1800"/>
              <a:buFont typeface="Helvetica Neue Light"/>
              <a:buAutoNum type="arabicPeriod"/>
            </a:pPr>
            <a:r>
              <a:rPr lang="en-GB" sz="1800">
                <a:solidFill>
                  <a:srgbClr val="222222"/>
                </a:solidFill>
                <a:latin typeface="Helvetica Neue Light"/>
                <a:ea typeface="Helvetica Neue Light"/>
                <a:cs typeface="Helvetica Neue Light"/>
                <a:sym typeface="Helvetica Neue Light"/>
              </a:rPr>
              <a:t>¿Por qué elegiste el curso?</a:t>
            </a:r>
            <a:endParaRPr sz="2400">
              <a:solidFill>
                <a:srgbClr val="222222"/>
              </a:solidFill>
              <a:latin typeface="Helvetica Neue Light"/>
              <a:ea typeface="Helvetica Neue Light"/>
              <a:cs typeface="Helvetica Neue Light"/>
              <a:sym typeface="Helvetica Neue Light"/>
            </a:endParaRPr>
          </a:p>
        </p:txBody>
      </p:sp>
      <p:sp>
        <p:nvSpPr>
          <p:cNvPr id="123" name="Google Shape;123;p31"/>
          <p:cNvSpPr/>
          <p:nvPr/>
        </p:nvSpPr>
        <p:spPr>
          <a:xfrm>
            <a:off x="1585225" y="1716364"/>
            <a:ext cx="1533000" cy="15330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4" name="Google Shape;124;p31"/>
          <p:cNvPicPr preferRelativeResize="0"/>
          <p:nvPr/>
        </p:nvPicPr>
        <p:blipFill>
          <a:blip r:embed="rId3">
            <a:alphaModFix/>
          </a:blip>
          <a:stretch>
            <a:fillRect/>
          </a:stretch>
        </p:blipFill>
        <p:spPr>
          <a:xfrm>
            <a:off x="1657621" y="1762239"/>
            <a:ext cx="1549155" cy="1549151"/>
          </a:xfrm>
          <a:prstGeom prst="rect">
            <a:avLst/>
          </a:prstGeom>
          <a:noFill/>
          <a:ln>
            <a:noFill/>
          </a:ln>
        </p:spPr>
      </p:pic>
      <p:pic>
        <p:nvPicPr>
          <p:cNvPr id="125" name="Google Shape;125;p31"/>
          <p:cNvPicPr preferRelativeResize="0"/>
          <p:nvPr/>
        </p:nvPicPr>
        <p:blipFill>
          <a:blip r:embed="rId4">
            <a:alphaModFix/>
          </a:blip>
          <a:stretch>
            <a:fillRect/>
          </a:stretch>
        </p:blipFill>
        <p:spPr>
          <a:xfrm>
            <a:off x="7567925" y="4659625"/>
            <a:ext cx="1186526" cy="330675"/>
          </a:xfrm>
          <a:prstGeom prst="rect">
            <a:avLst/>
          </a:prstGeom>
          <a:noFill/>
          <a:ln>
            <a:noFill/>
          </a:ln>
        </p:spPr>
      </p:pic>
      <p:pic>
        <p:nvPicPr>
          <p:cNvPr id="126" name="Google Shape;126;p31"/>
          <p:cNvPicPr preferRelativeResize="0"/>
          <p:nvPr/>
        </p:nvPicPr>
        <p:blipFill rotWithShape="1">
          <a:blip r:embed="rId5">
            <a:alphaModFix/>
          </a:blip>
          <a:srcRect b="0" l="-28965" r="0" t="-28965"/>
          <a:stretch/>
        </p:blipFill>
        <p:spPr>
          <a:xfrm>
            <a:off x="4468288" y="3711625"/>
            <a:ext cx="657225" cy="485775"/>
          </a:xfrm>
          <a:prstGeom prst="rect">
            <a:avLst/>
          </a:prstGeom>
          <a:noFill/>
          <a:ln>
            <a:noFill/>
          </a:ln>
          <a:effectLst>
            <a:outerShdw blurRad="57150" rotWithShape="0" algn="bl" dir="5400000" dist="19050">
              <a:srgbClr val="000000">
                <a:alpha val="50000"/>
              </a:srgbClr>
            </a:outerShdw>
            <a:reflection blurRad="0" dir="5400000" dist="38100" endA="0" endPos="30000" fadeDir="5400012" kx="0" rotWithShape="0" algn="bl" stPos="0" sy="-100000" ky="0"/>
          </a:effectLst>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58"/>
          <p:cNvSpPr txBox="1"/>
          <p:nvPr/>
        </p:nvSpPr>
        <p:spPr>
          <a:xfrm>
            <a:off x="1063200" y="2030538"/>
            <a:ext cx="7154400" cy="1496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600">
                <a:solidFill>
                  <a:schemeClr val="dk1"/>
                </a:solidFill>
                <a:highlight>
                  <a:srgbClr val="FFFFFF"/>
                </a:highlight>
                <a:latin typeface="Helvetica Neue Light"/>
                <a:ea typeface="Helvetica Neue Light"/>
                <a:cs typeface="Helvetica Neue Light"/>
                <a:sym typeface="Helvetica Neue Light"/>
              </a:rPr>
              <a:t>Angular se distingue por su utilización de un sistema de inyección de dependencias jerárquico que </a:t>
            </a:r>
            <a:r>
              <a:rPr b="1" lang="en-GB" sz="1600">
                <a:solidFill>
                  <a:schemeClr val="dk1"/>
                </a:solidFill>
                <a:highlight>
                  <a:srgbClr val="FFFFFF"/>
                </a:highlight>
                <a:latin typeface="Helvetica Neue"/>
                <a:ea typeface="Helvetica Neue"/>
                <a:cs typeface="Helvetica Neue"/>
                <a:sym typeface="Helvetica Neue"/>
              </a:rPr>
              <a:t>impulsa su rendimiento </a:t>
            </a:r>
            <a:r>
              <a:rPr lang="en-GB" sz="1600">
                <a:solidFill>
                  <a:schemeClr val="dk1"/>
                </a:solidFill>
                <a:highlight>
                  <a:srgbClr val="FFFFFF"/>
                </a:highlight>
                <a:latin typeface="Helvetica Neue Light"/>
                <a:ea typeface="Helvetica Neue Light"/>
                <a:cs typeface="Helvetica Neue Light"/>
                <a:sym typeface="Helvetica Neue Light"/>
              </a:rPr>
              <a:t>🚀. También, implementa la detección de cambios basados en árboles unidireccionales.</a:t>
            </a:r>
            <a:endParaRPr sz="16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1000"/>
              </a:spcBef>
              <a:spcAft>
                <a:spcPts val="1000"/>
              </a:spcAft>
              <a:buNone/>
            </a:pPr>
            <a:r>
              <a:rPr lang="en-GB" sz="1600">
                <a:solidFill>
                  <a:schemeClr val="dk1"/>
                </a:solidFill>
                <a:highlight>
                  <a:srgbClr val="FFFFFF"/>
                </a:highlight>
                <a:latin typeface="Helvetica Neue Light"/>
                <a:ea typeface="Helvetica Neue Light"/>
                <a:cs typeface="Helvetica Neue Light"/>
                <a:sym typeface="Helvetica Neue Light"/>
              </a:rPr>
              <a:t>Según algunos datos, Angular puede llegar a ser </a:t>
            </a:r>
            <a:r>
              <a:rPr lang="en-GB" sz="1600">
                <a:solidFill>
                  <a:schemeClr val="dk1"/>
                </a:solidFill>
                <a:highlight>
                  <a:srgbClr val="3CEFAB"/>
                </a:highlight>
                <a:latin typeface="Helvetica Neue Light"/>
                <a:ea typeface="Helvetica Neue Light"/>
                <a:cs typeface="Helvetica Neue Light"/>
                <a:sym typeface="Helvetica Neue Light"/>
              </a:rPr>
              <a:t>5 veces más rápido</a:t>
            </a:r>
            <a:r>
              <a:rPr lang="en-GB" sz="1600">
                <a:solidFill>
                  <a:schemeClr val="dk1"/>
                </a:solidFill>
                <a:highlight>
                  <a:srgbClr val="FFFFFF"/>
                </a:highlight>
                <a:latin typeface="Helvetica Neue Light"/>
                <a:ea typeface="Helvetica Neue Light"/>
                <a:cs typeface="Helvetica Neue Light"/>
                <a:sym typeface="Helvetica Neue Light"/>
              </a:rPr>
              <a:t> que AngularJS 😉.</a:t>
            </a:r>
            <a:endParaRPr sz="1600">
              <a:solidFill>
                <a:schemeClr val="dk1"/>
              </a:solidFill>
              <a:highlight>
                <a:srgbClr val="FFFFFF"/>
              </a:highlight>
              <a:latin typeface="Helvetica Neue Light"/>
              <a:ea typeface="Helvetica Neue Light"/>
              <a:cs typeface="Helvetica Neue Light"/>
              <a:sym typeface="Helvetica Neue Light"/>
            </a:endParaRPr>
          </a:p>
        </p:txBody>
      </p:sp>
      <p:pic>
        <p:nvPicPr>
          <p:cNvPr id="422" name="Google Shape;422;p58"/>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23" name="Google Shape;423;p58"/>
          <p:cNvPicPr preferRelativeResize="0"/>
          <p:nvPr/>
        </p:nvPicPr>
        <p:blipFill>
          <a:blip r:embed="rId4">
            <a:alphaModFix/>
          </a:blip>
          <a:stretch>
            <a:fillRect/>
          </a:stretch>
        </p:blipFill>
        <p:spPr>
          <a:xfrm>
            <a:off x="3848607" y="292001"/>
            <a:ext cx="807900" cy="807900"/>
          </a:xfrm>
          <a:prstGeom prst="rect">
            <a:avLst/>
          </a:prstGeom>
          <a:noFill/>
          <a:ln>
            <a:noFill/>
          </a:ln>
        </p:spPr>
      </p:pic>
      <p:pic>
        <p:nvPicPr>
          <p:cNvPr id="424" name="Google Shape;424;p58"/>
          <p:cNvPicPr preferRelativeResize="0"/>
          <p:nvPr/>
        </p:nvPicPr>
        <p:blipFill>
          <a:blip r:embed="rId5">
            <a:alphaModFix/>
          </a:blip>
          <a:stretch>
            <a:fillRect/>
          </a:stretch>
        </p:blipFill>
        <p:spPr>
          <a:xfrm>
            <a:off x="4686728" y="414111"/>
            <a:ext cx="608660" cy="644900"/>
          </a:xfrm>
          <a:prstGeom prst="rect">
            <a:avLst/>
          </a:prstGeom>
          <a:noFill/>
          <a:ln>
            <a:noFill/>
          </a:ln>
        </p:spPr>
      </p:pic>
      <p:pic>
        <p:nvPicPr>
          <p:cNvPr id="425" name="Google Shape;425;p58"/>
          <p:cNvPicPr preferRelativeResize="0"/>
          <p:nvPr/>
        </p:nvPicPr>
        <p:blipFill>
          <a:blip r:embed="rId6">
            <a:alphaModFix/>
          </a:blip>
          <a:stretch>
            <a:fillRect/>
          </a:stretch>
        </p:blipFill>
        <p:spPr>
          <a:xfrm>
            <a:off x="4442312" y="517401"/>
            <a:ext cx="380767" cy="380774"/>
          </a:xfrm>
          <a:prstGeom prst="rect">
            <a:avLst/>
          </a:prstGeom>
          <a:noFill/>
          <a:ln>
            <a:noFill/>
          </a:ln>
        </p:spPr>
      </p:pic>
      <p:sp>
        <p:nvSpPr>
          <p:cNvPr id="426" name="Google Shape;426;p58"/>
          <p:cNvSpPr txBox="1"/>
          <p:nvPr/>
        </p:nvSpPr>
        <p:spPr>
          <a:xfrm>
            <a:off x="2959657" y="1066125"/>
            <a:ext cx="3361500" cy="4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1900">
                <a:latin typeface="Anton"/>
                <a:ea typeface="Anton"/>
                <a:cs typeface="Anton"/>
                <a:sym typeface="Anton"/>
              </a:rPr>
              <a:t>ANGULAR VS ANGULAR</a:t>
            </a:r>
            <a:r>
              <a:rPr i="1" lang="en-GB" sz="1200">
                <a:solidFill>
                  <a:schemeClr val="dk1"/>
                </a:solidFill>
                <a:latin typeface="Anton"/>
                <a:ea typeface="Anton"/>
                <a:cs typeface="Anton"/>
                <a:sym typeface="Anton"/>
              </a:rPr>
              <a:t>JS</a:t>
            </a:r>
            <a:endParaRPr i="1" sz="1200">
              <a:solidFill>
                <a:schemeClr val="dk1"/>
              </a:solidFill>
              <a:latin typeface="Anton"/>
              <a:ea typeface="Anton"/>
              <a:cs typeface="Anton"/>
              <a:sym typeface="Anton"/>
            </a:endParaRPr>
          </a:p>
          <a:p>
            <a:pPr indent="0" lvl="0" marL="0" rtl="0" algn="ctr">
              <a:spcBef>
                <a:spcPts val="0"/>
              </a:spcBef>
              <a:spcAft>
                <a:spcPts val="0"/>
              </a:spcAft>
              <a:buNone/>
            </a:pPr>
            <a:r>
              <a:rPr i="1" lang="en-GB" sz="1200">
                <a:solidFill>
                  <a:schemeClr val="dk1"/>
                </a:solidFill>
                <a:latin typeface="Anton"/>
                <a:ea typeface="Anton"/>
                <a:cs typeface="Anton"/>
                <a:sym typeface="Anton"/>
              </a:rPr>
              <a:t>¿CUÁLES SON SUS DIFERENCIAS?</a:t>
            </a:r>
            <a:endParaRPr i="1" sz="1200">
              <a:solidFill>
                <a:schemeClr val="dk1"/>
              </a:solidFill>
              <a:latin typeface="Anton"/>
              <a:ea typeface="Anton"/>
              <a:cs typeface="Anton"/>
              <a:sym typeface="Anto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pic>
        <p:nvPicPr>
          <p:cNvPr id="431" name="Google Shape;431;p59"/>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32" name="Google Shape;432;p59"/>
          <p:cNvSpPr/>
          <p:nvPr/>
        </p:nvSpPr>
        <p:spPr>
          <a:xfrm>
            <a:off x="-159075" y="219800"/>
            <a:ext cx="4512900" cy="65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9"/>
          <p:cNvSpPr txBox="1"/>
          <p:nvPr/>
        </p:nvSpPr>
        <p:spPr>
          <a:xfrm>
            <a:off x="1403250" y="249100"/>
            <a:ext cx="30147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3000">
                <a:latin typeface="Anton"/>
                <a:ea typeface="Anton"/>
                <a:cs typeface="Anton"/>
                <a:sym typeface="Anton"/>
              </a:rPr>
              <a:t>ANGULAR VS OTROS</a:t>
            </a:r>
            <a:endParaRPr sz="3000">
              <a:latin typeface="Anton"/>
              <a:ea typeface="Anton"/>
              <a:cs typeface="Anton"/>
              <a:sym typeface="Anton"/>
            </a:endParaRPr>
          </a:p>
        </p:txBody>
      </p:sp>
      <p:pic>
        <p:nvPicPr>
          <p:cNvPr id="434" name="Google Shape;434;p59"/>
          <p:cNvPicPr preferRelativeResize="0"/>
          <p:nvPr/>
        </p:nvPicPr>
        <p:blipFill>
          <a:blip r:embed="rId4">
            <a:alphaModFix/>
          </a:blip>
          <a:stretch>
            <a:fillRect/>
          </a:stretch>
        </p:blipFill>
        <p:spPr>
          <a:xfrm>
            <a:off x="852150" y="261425"/>
            <a:ext cx="551101" cy="551101"/>
          </a:xfrm>
          <a:prstGeom prst="rect">
            <a:avLst/>
          </a:prstGeom>
          <a:noFill/>
          <a:ln>
            <a:noFill/>
          </a:ln>
        </p:spPr>
      </p:pic>
      <p:sp>
        <p:nvSpPr>
          <p:cNvPr id="435" name="Google Shape;435;p59"/>
          <p:cNvSpPr txBox="1"/>
          <p:nvPr/>
        </p:nvSpPr>
        <p:spPr>
          <a:xfrm>
            <a:off x="1066800" y="1795550"/>
            <a:ext cx="7010400" cy="1975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600">
                <a:solidFill>
                  <a:schemeClr val="lt1"/>
                </a:solidFill>
                <a:highlight>
                  <a:schemeClr val="dk1"/>
                </a:highlight>
                <a:latin typeface="Helvetica Neue"/>
                <a:ea typeface="Helvetica Neue"/>
                <a:cs typeface="Helvetica Neue"/>
                <a:sym typeface="Helvetica Neue"/>
              </a:rPr>
              <a:t> </a:t>
            </a:r>
            <a:r>
              <a:rPr b="1" lang="en-GB" sz="1600">
                <a:solidFill>
                  <a:schemeClr val="lt1"/>
                </a:solidFill>
                <a:highlight>
                  <a:schemeClr val="dk1"/>
                </a:highlight>
                <a:latin typeface="Helvetica Neue"/>
                <a:ea typeface="Helvetica Neue"/>
                <a:cs typeface="Helvetica Neue"/>
                <a:sym typeface="Helvetica Neue"/>
              </a:rPr>
              <a:t>Angular </a:t>
            </a:r>
            <a:r>
              <a:rPr lang="en-GB" sz="1600">
                <a:solidFill>
                  <a:srgbClr val="3CEFAB"/>
                </a:solidFill>
                <a:highlight>
                  <a:schemeClr val="lt1"/>
                </a:highlight>
                <a:latin typeface="Helvetica Neue Light"/>
                <a:ea typeface="Helvetica Neue Light"/>
                <a:cs typeface="Helvetica Neue Light"/>
                <a:sym typeface="Helvetica Neue Light"/>
              </a:rPr>
              <a:t> </a:t>
            </a:r>
            <a:r>
              <a:rPr lang="en-GB" sz="1600">
                <a:solidFill>
                  <a:schemeClr val="dk1"/>
                </a:solidFill>
                <a:highlight>
                  <a:schemeClr val="lt1"/>
                </a:highlight>
                <a:latin typeface="Helvetica Neue Light"/>
                <a:ea typeface="Helvetica Neue Light"/>
                <a:cs typeface="Helvetica Neue Light"/>
                <a:sym typeface="Helvetica Neue Light"/>
              </a:rPr>
              <a:t>al ser un framework </a:t>
            </a:r>
            <a:r>
              <a:rPr lang="en-GB" sz="1600" u="sng">
                <a:solidFill>
                  <a:schemeClr val="dk1"/>
                </a:solidFill>
                <a:highlight>
                  <a:schemeClr val="lt1"/>
                </a:highlight>
                <a:latin typeface="Helvetica Neue Light"/>
                <a:ea typeface="Helvetica Neue Light"/>
                <a:cs typeface="Helvetica Neue Light"/>
                <a:sym typeface="Helvetica Neue Light"/>
              </a:rPr>
              <a:t>tiene una curva de aprendizaje bastante alta</a:t>
            </a:r>
            <a:r>
              <a:rPr lang="en-GB" sz="1600">
                <a:solidFill>
                  <a:schemeClr val="dk1"/>
                </a:solidFill>
                <a:highlight>
                  <a:schemeClr val="lt1"/>
                </a:highlight>
                <a:latin typeface="Helvetica Neue Light"/>
                <a:ea typeface="Helvetica Neue Light"/>
                <a:cs typeface="Helvetica Neue Light"/>
                <a:sym typeface="Helvetica Neue Light"/>
              </a:rPr>
              <a:t> al principio, pero luego de dominarlo te brindará todo lo que necesitas para construir aplicaciones web en el menor tiempo posible ⌛.</a:t>
            </a:r>
            <a:endParaRPr sz="16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1000"/>
              </a:spcBef>
              <a:spcAft>
                <a:spcPts val="1000"/>
              </a:spcAft>
              <a:buNone/>
            </a:pPr>
            <a:r>
              <a:rPr lang="en-GB" sz="1600">
                <a:solidFill>
                  <a:schemeClr val="dk1"/>
                </a:solidFill>
                <a:highlight>
                  <a:schemeClr val="lt1"/>
                </a:highlight>
                <a:latin typeface="Helvetica Neue Light"/>
                <a:ea typeface="Helvetica Neue Light"/>
                <a:cs typeface="Helvetica Neue Light"/>
                <a:sym typeface="Helvetica Neue Light"/>
              </a:rPr>
              <a:t>Las demás herramientas, por ser librerías, requieren mayor tiempo de configuración y curva de aprendizaje para integrar el resto de librerías de su ecosistema </a:t>
            </a:r>
            <a:r>
              <a:rPr lang="en-GB" sz="1600">
                <a:solidFill>
                  <a:schemeClr val="dk1"/>
                </a:solidFill>
                <a:highlight>
                  <a:schemeClr val="lt1"/>
                </a:highlight>
                <a:latin typeface="Helvetica Neue Light"/>
                <a:ea typeface="Helvetica Neue Light"/>
                <a:cs typeface="Helvetica Neue Light"/>
                <a:sym typeface="Helvetica Neue Light"/>
              </a:rPr>
              <a:t>🤔.</a:t>
            </a:r>
            <a:endParaRPr sz="1600">
              <a:solidFill>
                <a:schemeClr val="dk1"/>
              </a:solidFill>
              <a:highlight>
                <a:schemeClr val="lt1"/>
              </a:highlight>
              <a:latin typeface="Helvetica Neue Light"/>
              <a:ea typeface="Helvetica Neue Light"/>
              <a:cs typeface="Helvetica Neue Light"/>
              <a:sym typeface="Helvetica Neue 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pic>
        <p:nvPicPr>
          <p:cNvPr id="440" name="Google Shape;440;p60"/>
          <p:cNvPicPr preferRelativeResize="0"/>
          <p:nvPr/>
        </p:nvPicPr>
        <p:blipFill>
          <a:blip r:embed="rId3">
            <a:alphaModFix/>
          </a:blip>
          <a:stretch>
            <a:fillRect/>
          </a:stretch>
        </p:blipFill>
        <p:spPr>
          <a:xfrm rot="406749">
            <a:off x="5638897" y="2137064"/>
            <a:ext cx="1787101" cy="1787073"/>
          </a:xfrm>
          <a:prstGeom prst="rect">
            <a:avLst/>
          </a:prstGeom>
          <a:noFill/>
          <a:ln>
            <a:noFill/>
          </a:ln>
        </p:spPr>
      </p:pic>
      <p:sp>
        <p:nvSpPr>
          <p:cNvPr id="441" name="Google Shape;441;p60"/>
          <p:cNvSpPr txBox="1"/>
          <p:nvPr/>
        </p:nvSpPr>
        <p:spPr>
          <a:xfrm>
            <a:off x="1057800" y="1978800"/>
            <a:ext cx="7028400" cy="118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GB" sz="3000">
                <a:latin typeface="Anton"/>
                <a:ea typeface="Anton"/>
                <a:cs typeface="Anton"/>
                <a:sym typeface="Anton"/>
              </a:rPr>
              <a:t>“Angular nos ofrece desarrollo de principio a fin sin salir del ecosistema”</a:t>
            </a:r>
            <a:endParaRPr sz="3000">
              <a:latin typeface="Anton"/>
              <a:ea typeface="Anton"/>
              <a:cs typeface="Anton"/>
              <a:sym typeface="Anto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1400" scaled="0"/>
        </a:gradFill>
      </p:bgPr>
    </p:bg>
    <p:spTree>
      <p:nvGrpSpPr>
        <p:cNvPr id="445" name="Shape 445"/>
        <p:cNvGrpSpPr/>
        <p:nvPr/>
      </p:nvGrpSpPr>
      <p:grpSpPr>
        <a:xfrm>
          <a:off x="0" y="0"/>
          <a:ext cx="0" cy="0"/>
          <a:chOff x="0" y="0"/>
          <a:chExt cx="0" cy="0"/>
        </a:xfrm>
      </p:grpSpPr>
      <p:sp>
        <p:nvSpPr>
          <p:cNvPr id="446" name="Google Shape;446;p61"/>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ALCANCE</a:t>
            </a:r>
            <a:endParaRPr i="1" sz="3600">
              <a:latin typeface="Anton"/>
              <a:ea typeface="Anton"/>
              <a:cs typeface="Anton"/>
              <a:sym typeface="Anton"/>
            </a:endParaRPr>
          </a:p>
        </p:txBody>
      </p:sp>
      <p:pic>
        <p:nvPicPr>
          <p:cNvPr id="447" name="Google Shape;447;p61"/>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62"/>
          <p:cNvSpPr txBox="1"/>
          <p:nvPr/>
        </p:nvSpPr>
        <p:spPr>
          <a:xfrm>
            <a:off x="620150" y="1473375"/>
            <a:ext cx="7671600" cy="2496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EF89D2"/>
              </a:buClr>
              <a:buSzPts val="1800"/>
              <a:buFont typeface="Helvetica Neue Light"/>
              <a:buChar char="●"/>
            </a:pPr>
            <a:r>
              <a:rPr lang="en-GB" sz="1800">
                <a:solidFill>
                  <a:schemeClr val="dk1"/>
                </a:solidFill>
                <a:highlight>
                  <a:srgbClr val="EF89D2"/>
                </a:highlight>
                <a:latin typeface="Helvetica Neue Light"/>
                <a:ea typeface="Helvetica Neue Light"/>
                <a:cs typeface="Helvetica Neue Light"/>
                <a:sym typeface="Helvetica Neue Light"/>
              </a:rPr>
              <a:t>Aplicaciones web dinámicas:</a:t>
            </a:r>
            <a:r>
              <a:rPr lang="en-GB" sz="1800">
                <a:solidFill>
                  <a:schemeClr val="dk1"/>
                </a:solidFill>
                <a:highlight>
                  <a:srgbClr val="FFFFFF"/>
                </a:highlight>
                <a:latin typeface="Helvetica Neue Light"/>
                <a:ea typeface="Helvetica Neue Light"/>
                <a:cs typeface="Helvetica Neue Light"/>
                <a:sym typeface="Helvetica Neue Light"/>
              </a:rPr>
              <a:t> Muestra el contenido según el usuario que está accediendo y el cliente (web o móvil) que está consumiendo.</a:t>
            </a:r>
            <a:endParaRPr sz="1800">
              <a:solidFill>
                <a:schemeClr val="dk1"/>
              </a:solidFill>
              <a:highlight>
                <a:srgbClr val="FFFFFF"/>
              </a:highlight>
              <a:latin typeface="Helvetica Neue Light"/>
              <a:ea typeface="Helvetica Neue Light"/>
              <a:cs typeface="Helvetica Neue Light"/>
              <a:sym typeface="Helvetica Neue Light"/>
            </a:endParaRPr>
          </a:p>
          <a:p>
            <a:pPr indent="-342900" lvl="0" marL="457200" rtl="0" algn="l">
              <a:lnSpc>
                <a:spcPct val="115000"/>
              </a:lnSpc>
              <a:spcBef>
                <a:spcPts val="1000"/>
              </a:spcBef>
              <a:spcAft>
                <a:spcPts val="0"/>
              </a:spcAft>
              <a:buClr>
                <a:srgbClr val="EF89D2"/>
              </a:buClr>
              <a:buSzPts val="1800"/>
              <a:buFont typeface="Helvetica Neue Light"/>
              <a:buChar char="●"/>
            </a:pPr>
            <a:r>
              <a:rPr lang="en-GB" sz="1800">
                <a:solidFill>
                  <a:schemeClr val="dk1"/>
                </a:solidFill>
                <a:highlight>
                  <a:srgbClr val="EF89D2"/>
                </a:highlight>
                <a:latin typeface="Helvetica Neue Light"/>
                <a:ea typeface="Helvetica Neue Light"/>
                <a:cs typeface="Helvetica Neue Light"/>
                <a:sym typeface="Helvetica Neue Light"/>
              </a:rPr>
              <a:t>Aplicaciones web de nivel empresarial:</a:t>
            </a:r>
            <a:r>
              <a:rPr b="1" lang="en-GB" sz="1800">
                <a:solidFill>
                  <a:schemeClr val="dk1"/>
                </a:solidFill>
                <a:highlight>
                  <a:srgbClr val="FFFFFF"/>
                </a:highlight>
                <a:latin typeface="Helvetica Neue"/>
                <a:ea typeface="Helvetica Neue"/>
                <a:cs typeface="Helvetica Neue"/>
                <a:sym typeface="Helvetica Neue"/>
              </a:rPr>
              <a:t> </a:t>
            </a:r>
            <a:r>
              <a:rPr lang="en-GB" sz="1800">
                <a:solidFill>
                  <a:schemeClr val="dk1"/>
                </a:solidFill>
                <a:highlight>
                  <a:srgbClr val="FFFFFF"/>
                </a:highlight>
                <a:latin typeface="Helvetica Neue Light"/>
                <a:ea typeface="Helvetica Neue Light"/>
                <a:cs typeface="Helvetica Neue Light"/>
                <a:sym typeface="Helvetica Neue Light"/>
              </a:rPr>
              <a:t>Reutiliza componentes, módulos y bibliotecas externas.</a:t>
            </a:r>
            <a:endParaRPr sz="1800">
              <a:solidFill>
                <a:schemeClr val="dk1"/>
              </a:solidFill>
              <a:highlight>
                <a:srgbClr val="FFFFFF"/>
              </a:highlight>
              <a:latin typeface="Helvetica Neue Light"/>
              <a:ea typeface="Helvetica Neue Light"/>
              <a:cs typeface="Helvetica Neue Light"/>
              <a:sym typeface="Helvetica Neue Light"/>
            </a:endParaRPr>
          </a:p>
          <a:p>
            <a:pPr indent="-342900" lvl="0" marL="457200" rtl="0" algn="l">
              <a:lnSpc>
                <a:spcPct val="115000"/>
              </a:lnSpc>
              <a:spcBef>
                <a:spcPts val="1000"/>
              </a:spcBef>
              <a:spcAft>
                <a:spcPts val="0"/>
              </a:spcAft>
              <a:buClr>
                <a:srgbClr val="EF89D2"/>
              </a:buClr>
              <a:buSzPts val="1800"/>
              <a:buFont typeface="Helvetica Neue Light"/>
              <a:buChar char="●"/>
            </a:pPr>
            <a:r>
              <a:rPr lang="en-GB" sz="1800">
                <a:solidFill>
                  <a:schemeClr val="dk1"/>
                </a:solidFill>
                <a:highlight>
                  <a:srgbClr val="EF89D2"/>
                </a:highlight>
                <a:latin typeface="Helvetica Neue Light"/>
                <a:ea typeface="Helvetica Neue Light"/>
                <a:cs typeface="Helvetica Neue Light"/>
                <a:sym typeface="Helvetica Neue Light"/>
              </a:rPr>
              <a:t>Aplicaciones de una sola página (SPA)</a:t>
            </a:r>
            <a:endParaRPr sz="1800">
              <a:solidFill>
                <a:schemeClr val="dk1"/>
              </a:solidFill>
              <a:highlight>
                <a:srgbClr val="EF89D2"/>
              </a:highlight>
              <a:latin typeface="Helvetica Neue Light"/>
              <a:ea typeface="Helvetica Neue Light"/>
              <a:cs typeface="Helvetica Neue Light"/>
              <a:sym typeface="Helvetica Neue Light"/>
            </a:endParaRPr>
          </a:p>
          <a:p>
            <a:pPr indent="-342900" lvl="0" marL="457200" rtl="0" algn="l">
              <a:lnSpc>
                <a:spcPct val="115000"/>
              </a:lnSpc>
              <a:spcBef>
                <a:spcPts val="1000"/>
              </a:spcBef>
              <a:spcAft>
                <a:spcPts val="1000"/>
              </a:spcAft>
              <a:buClr>
                <a:srgbClr val="EF89D2"/>
              </a:buClr>
              <a:buSzPts val="1800"/>
              <a:buFont typeface="Helvetica Neue Light"/>
              <a:buChar char="●"/>
            </a:pPr>
            <a:r>
              <a:rPr lang="en-GB" sz="1800">
                <a:solidFill>
                  <a:schemeClr val="dk1"/>
                </a:solidFill>
                <a:highlight>
                  <a:srgbClr val="EF89D2"/>
                </a:highlight>
                <a:latin typeface="Helvetica Neue Light"/>
                <a:ea typeface="Helvetica Neue Light"/>
                <a:cs typeface="Helvetica Neue Light"/>
                <a:sym typeface="Helvetica Neue Light"/>
              </a:rPr>
              <a:t>Aplicaciones Web Progresivas (PWA)</a:t>
            </a:r>
            <a:endParaRPr sz="1800">
              <a:solidFill>
                <a:schemeClr val="dk1"/>
              </a:solidFill>
              <a:highlight>
                <a:srgbClr val="EF89D2"/>
              </a:highlight>
              <a:latin typeface="Helvetica Neue Light"/>
              <a:ea typeface="Helvetica Neue Light"/>
              <a:cs typeface="Helvetica Neue Light"/>
              <a:sym typeface="Helvetica Neue Light"/>
            </a:endParaRPr>
          </a:p>
        </p:txBody>
      </p:sp>
      <p:pic>
        <p:nvPicPr>
          <p:cNvPr id="453" name="Google Shape;453;p62"/>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54" name="Google Shape;454;p62"/>
          <p:cNvSpPr/>
          <p:nvPr/>
        </p:nvSpPr>
        <p:spPr>
          <a:xfrm>
            <a:off x="-159075" y="219800"/>
            <a:ext cx="6487200" cy="65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62"/>
          <p:cNvSpPr txBox="1"/>
          <p:nvPr/>
        </p:nvSpPr>
        <p:spPr>
          <a:xfrm>
            <a:off x="1403250" y="249100"/>
            <a:ext cx="49248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3000">
                <a:latin typeface="Anton"/>
                <a:ea typeface="Anton"/>
                <a:cs typeface="Anton"/>
                <a:sym typeface="Anton"/>
              </a:rPr>
              <a:t>¿CUÁNDO </a:t>
            </a:r>
            <a:r>
              <a:rPr i="1" lang="en-GB" sz="3000" u="sng">
                <a:solidFill>
                  <a:srgbClr val="CC0000"/>
                </a:solidFill>
                <a:latin typeface="Anton"/>
                <a:ea typeface="Anton"/>
                <a:cs typeface="Anton"/>
                <a:sym typeface="Anton"/>
              </a:rPr>
              <a:t>SÍ</a:t>
            </a:r>
            <a:r>
              <a:rPr i="1" lang="en-GB" sz="3000">
                <a:solidFill>
                  <a:srgbClr val="CC0000"/>
                </a:solidFill>
                <a:latin typeface="Anton"/>
                <a:ea typeface="Anton"/>
                <a:cs typeface="Anton"/>
                <a:sym typeface="Anton"/>
              </a:rPr>
              <a:t> </a:t>
            </a:r>
            <a:r>
              <a:rPr i="1" lang="en-GB" sz="3000">
                <a:latin typeface="Anton"/>
                <a:ea typeface="Anton"/>
                <a:cs typeface="Anton"/>
                <a:sym typeface="Anton"/>
              </a:rPr>
              <a:t>UTILIZAR ANGULAR?</a:t>
            </a:r>
            <a:endParaRPr sz="3000">
              <a:latin typeface="Anton"/>
              <a:ea typeface="Anton"/>
              <a:cs typeface="Anton"/>
              <a:sym typeface="Anton"/>
            </a:endParaRPr>
          </a:p>
        </p:txBody>
      </p:sp>
      <p:pic>
        <p:nvPicPr>
          <p:cNvPr id="456" name="Google Shape;456;p62"/>
          <p:cNvPicPr preferRelativeResize="0"/>
          <p:nvPr/>
        </p:nvPicPr>
        <p:blipFill>
          <a:blip r:embed="rId4">
            <a:alphaModFix/>
          </a:blip>
          <a:stretch>
            <a:fillRect/>
          </a:stretch>
        </p:blipFill>
        <p:spPr>
          <a:xfrm>
            <a:off x="852150" y="261425"/>
            <a:ext cx="551101" cy="55110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63"/>
          <p:cNvSpPr txBox="1"/>
          <p:nvPr/>
        </p:nvSpPr>
        <p:spPr>
          <a:xfrm>
            <a:off x="993150" y="2035172"/>
            <a:ext cx="7157700" cy="11994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EF89D2"/>
              </a:buClr>
              <a:buSzPts val="1800"/>
              <a:buFont typeface="Helvetica Neue Light"/>
              <a:buChar char="●"/>
            </a:pPr>
            <a:r>
              <a:rPr lang="en-GB" sz="1800">
                <a:solidFill>
                  <a:schemeClr val="dk1"/>
                </a:solidFill>
                <a:highlight>
                  <a:srgbClr val="FFFFFF"/>
                </a:highlight>
                <a:latin typeface="Helvetica Neue Light"/>
                <a:ea typeface="Helvetica Neue Light"/>
                <a:cs typeface="Helvetica Neue Light"/>
                <a:sym typeface="Helvetica Neue Light"/>
              </a:rPr>
              <a:t>Cuando tienes páginas con </a:t>
            </a:r>
            <a:r>
              <a:rPr b="1" lang="en-GB" sz="1800">
                <a:solidFill>
                  <a:schemeClr val="dk1"/>
                </a:solidFill>
                <a:highlight>
                  <a:srgbClr val="FFFFFF"/>
                </a:highlight>
                <a:latin typeface="Helvetica Neue"/>
                <a:ea typeface="Helvetica Neue"/>
                <a:cs typeface="Helvetica Neue"/>
                <a:sym typeface="Helvetica Neue"/>
              </a:rPr>
              <a:t>contenido estático</a:t>
            </a:r>
            <a:r>
              <a:rPr lang="en-GB" sz="1800">
                <a:solidFill>
                  <a:schemeClr val="dk1"/>
                </a:solidFill>
                <a:highlight>
                  <a:srgbClr val="FFFFFF"/>
                </a:highlight>
                <a:latin typeface="Helvetica Neue Light"/>
                <a:ea typeface="Helvetica Neue Light"/>
                <a:cs typeface="Helvetica Neue Light"/>
                <a:sym typeface="Helvetica Neue Light"/>
              </a:rPr>
              <a:t>.</a:t>
            </a:r>
            <a:endParaRPr sz="1800">
              <a:solidFill>
                <a:schemeClr val="dk1"/>
              </a:solidFill>
              <a:highlight>
                <a:srgbClr val="FFFFFF"/>
              </a:highlight>
              <a:latin typeface="Helvetica Neue Light"/>
              <a:ea typeface="Helvetica Neue Light"/>
              <a:cs typeface="Helvetica Neue Light"/>
              <a:sym typeface="Helvetica Neue Light"/>
            </a:endParaRPr>
          </a:p>
          <a:p>
            <a:pPr indent="-342900" lvl="0" marL="457200" rtl="0" algn="l">
              <a:lnSpc>
                <a:spcPct val="150000"/>
              </a:lnSpc>
              <a:spcBef>
                <a:spcPts val="0"/>
              </a:spcBef>
              <a:spcAft>
                <a:spcPts val="0"/>
              </a:spcAft>
              <a:buClr>
                <a:srgbClr val="EF89D2"/>
              </a:buClr>
              <a:buSzPts val="1800"/>
              <a:buFont typeface="Helvetica Neue Light"/>
              <a:buChar char="●"/>
            </a:pPr>
            <a:r>
              <a:rPr lang="en-GB" sz="1800">
                <a:solidFill>
                  <a:schemeClr val="dk1"/>
                </a:solidFill>
                <a:highlight>
                  <a:srgbClr val="FFFFFF"/>
                </a:highlight>
                <a:latin typeface="Helvetica Neue Light"/>
                <a:ea typeface="Helvetica Neue Light"/>
                <a:cs typeface="Helvetica Neue Light"/>
                <a:sym typeface="Helvetica Neue Light"/>
              </a:rPr>
              <a:t>Aplicaciones diseñadas en un </a:t>
            </a:r>
            <a:r>
              <a:rPr b="1" lang="en-GB" sz="1800">
                <a:solidFill>
                  <a:schemeClr val="dk1"/>
                </a:solidFill>
                <a:highlight>
                  <a:srgbClr val="FFFFFF"/>
                </a:highlight>
                <a:latin typeface="Helvetica Neue"/>
                <a:ea typeface="Helvetica Neue"/>
                <a:cs typeface="Helvetica Neue"/>
                <a:sym typeface="Helvetica Neue"/>
              </a:rPr>
              <a:t>estilo de microservicio</a:t>
            </a:r>
            <a:r>
              <a:rPr lang="en-GB" sz="1800">
                <a:solidFill>
                  <a:schemeClr val="dk1"/>
                </a:solidFill>
                <a:highlight>
                  <a:srgbClr val="FFFFFF"/>
                </a:highlight>
                <a:latin typeface="Helvetica Neue Light"/>
                <a:ea typeface="Helvetica Neue Light"/>
                <a:cs typeface="Helvetica Neue Light"/>
                <a:sym typeface="Helvetica Neue Light"/>
              </a:rPr>
              <a:t>.</a:t>
            </a:r>
            <a:endParaRPr sz="1800">
              <a:solidFill>
                <a:schemeClr val="dk1"/>
              </a:solidFill>
              <a:highlight>
                <a:srgbClr val="FFFFFF"/>
              </a:highlight>
              <a:latin typeface="Helvetica Neue Light"/>
              <a:ea typeface="Helvetica Neue Light"/>
              <a:cs typeface="Helvetica Neue Light"/>
              <a:sym typeface="Helvetica Neue Light"/>
            </a:endParaRPr>
          </a:p>
          <a:p>
            <a:pPr indent="-342900" lvl="0" marL="457200" rtl="0" algn="l">
              <a:lnSpc>
                <a:spcPct val="150000"/>
              </a:lnSpc>
              <a:spcBef>
                <a:spcPts val="0"/>
              </a:spcBef>
              <a:spcAft>
                <a:spcPts val="0"/>
              </a:spcAft>
              <a:buClr>
                <a:srgbClr val="EF89D2"/>
              </a:buClr>
              <a:buSzPts val="1800"/>
              <a:buFont typeface="Helvetica Neue Light"/>
              <a:buChar char="●"/>
            </a:pPr>
            <a:r>
              <a:rPr lang="en-GB" sz="1800">
                <a:solidFill>
                  <a:schemeClr val="dk1"/>
                </a:solidFill>
                <a:highlight>
                  <a:srgbClr val="FFFFFF"/>
                </a:highlight>
                <a:latin typeface="Helvetica Neue Light"/>
                <a:ea typeface="Helvetica Neue Light"/>
                <a:cs typeface="Helvetica Neue Light"/>
                <a:sym typeface="Helvetica Neue Light"/>
              </a:rPr>
              <a:t>Sitios web optimizados para </a:t>
            </a:r>
            <a:r>
              <a:rPr b="1" lang="en-GB" sz="1800">
                <a:solidFill>
                  <a:schemeClr val="dk1"/>
                </a:solidFill>
                <a:highlight>
                  <a:srgbClr val="FFFFFF"/>
                </a:highlight>
                <a:latin typeface="Helvetica Neue"/>
                <a:ea typeface="Helvetica Neue"/>
                <a:cs typeface="Helvetica Neue"/>
                <a:sym typeface="Helvetica Neue"/>
              </a:rPr>
              <a:t>motores de búsqueda</a:t>
            </a:r>
            <a:r>
              <a:rPr lang="en-GB" sz="1800">
                <a:solidFill>
                  <a:schemeClr val="dk1"/>
                </a:solidFill>
                <a:highlight>
                  <a:srgbClr val="FFFFFF"/>
                </a:highlight>
                <a:latin typeface="Helvetica Neue Light"/>
                <a:ea typeface="Helvetica Neue Light"/>
                <a:cs typeface="Helvetica Neue Light"/>
                <a:sym typeface="Helvetica Neue Light"/>
              </a:rPr>
              <a:t> (SEO).</a:t>
            </a:r>
            <a:endParaRPr sz="1800">
              <a:solidFill>
                <a:schemeClr val="dk1"/>
              </a:solidFill>
              <a:highlight>
                <a:srgbClr val="FFFFFF"/>
              </a:highlight>
              <a:latin typeface="Helvetica Neue Light"/>
              <a:ea typeface="Helvetica Neue Light"/>
              <a:cs typeface="Helvetica Neue Light"/>
              <a:sym typeface="Helvetica Neue Light"/>
            </a:endParaRPr>
          </a:p>
        </p:txBody>
      </p:sp>
      <p:pic>
        <p:nvPicPr>
          <p:cNvPr id="462" name="Google Shape;462;p63"/>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63" name="Google Shape;463;p63"/>
          <p:cNvSpPr/>
          <p:nvPr/>
        </p:nvSpPr>
        <p:spPr>
          <a:xfrm>
            <a:off x="-159075" y="219800"/>
            <a:ext cx="6487200" cy="65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3"/>
          <p:cNvSpPr txBox="1"/>
          <p:nvPr/>
        </p:nvSpPr>
        <p:spPr>
          <a:xfrm>
            <a:off x="1403250" y="249100"/>
            <a:ext cx="49248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3000">
                <a:latin typeface="Anton"/>
                <a:ea typeface="Anton"/>
                <a:cs typeface="Anton"/>
                <a:sym typeface="Anton"/>
              </a:rPr>
              <a:t>¿CUÁNDO </a:t>
            </a:r>
            <a:r>
              <a:rPr i="1" lang="en-GB" sz="3000" u="sng">
                <a:solidFill>
                  <a:srgbClr val="CC0000"/>
                </a:solidFill>
                <a:latin typeface="Anton"/>
                <a:ea typeface="Anton"/>
                <a:cs typeface="Anton"/>
                <a:sym typeface="Anton"/>
              </a:rPr>
              <a:t>NO</a:t>
            </a:r>
            <a:r>
              <a:rPr i="1" lang="en-GB" sz="3000">
                <a:solidFill>
                  <a:srgbClr val="CC0000"/>
                </a:solidFill>
                <a:latin typeface="Anton"/>
                <a:ea typeface="Anton"/>
                <a:cs typeface="Anton"/>
                <a:sym typeface="Anton"/>
              </a:rPr>
              <a:t> </a:t>
            </a:r>
            <a:r>
              <a:rPr i="1" lang="en-GB" sz="3000">
                <a:latin typeface="Anton"/>
                <a:ea typeface="Anton"/>
                <a:cs typeface="Anton"/>
                <a:sym typeface="Anton"/>
              </a:rPr>
              <a:t>UTILIZAR ANGULAR?</a:t>
            </a:r>
            <a:endParaRPr sz="3000">
              <a:latin typeface="Anton"/>
              <a:ea typeface="Anton"/>
              <a:cs typeface="Anton"/>
              <a:sym typeface="Anton"/>
            </a:endParaRPr>
          </a:p>
        </p:txBody>
      </p:sp>
      <p:pic>
        <p:nvPicPr>
          <p:cNvPr id="465" name="Google Shape;465;p63"/>
          <p:cNvPicPr preferRelativeResize="0"/>
          <p:nvPr/>
        </p:nvPicPr>
        <p:blipFill>
          <a:blip r:embed="rId4">
            <a:alphaModFix/>
          </a:blip>
          <a:stretch>
            <a:fillRect/>
          </a:stretch>
        </p:blipFill>
        <p:spPr>
          <a:xfrm>
            <a:off x="852150" y="261425"/>
            <a:ext cx="551101" cy="5511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9" name="Shape 469"/>
        <p:cNvGrpSpPr/>
        <p:nvPr/>
      </p:nvGrpSpPr>
      <p:grpSpPr>
        <a:xfrm>
          <a:off x="0" y="0"/>
          <a:ext cx="0" cy="0"/>
          <a:chOff x="0" y="0"/>
          <a:chExt cx="0" cy="0"/>
        </a:xfrm>
      </p:grpSpPr>
      <p:sp>
        <p:nvSpPr>
          <p:cNvPr id="470" name="Google Shape;470;p64"/>
          <p:cNvSpPr txBox="1"/>
          <p:nvPr/>
        </p:nvSpPr>
        <p:spPr>
          <a:xfrm>
            <a:off x="2187450" y="16448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HERRAMIENTAS</a:t>
            </a:r>
            <a:endParaRPr i="1" sz="3600">
              <a:solidFill>
                <a:srgbClr val="E0FF00"/>
              </a:solidFill>
              <a:latin typeface="Anton"/>
              <a:ea typeface="Anton"/>
              <a:cs typeface="Anton"/>
              <a:sym typeface="Anton"/>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65"/>
          <p:cNvSpPr/>
          <p:nvPr/>
        </p:nvSpPr>
        <p:spPr>
          <a:xfrm>
            <a:off x="-194550" y="4111550"/>
            <a:ext cx="6323100" cy="615000"/>
          </a:xfrm>
          <a:prstGeom prst="roundRect">
            <a:avLst>
              <a:gd fmla="val 16667" name="adj"/>
            </a:avLst>
          </a:prstGeom>
          <a:solidFill>
            <a:srgbClr val="F4FD91"/>
          </a:solidFill>
          <a:ln cap="flat" cmpd="sng" w="9525">
            <a:solidFill>
              <a:srgbClr val="F4FD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5"/>
          <p:cNvSpPr txBox="1"/>
          <p:nvPr/>
        </p:nvSpPr>
        <p:spPr>
          <a:xfrm>
            <a:off x="775950" y="1146100"/>
            <a:ext cx="7439700" cy="93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000"/>
              </a:spcAft>
              <a:buNone/>
            </a:pPr>
            <a:r>
              <a:rPr lang="en-GB" sz="1800">
                <a:solidFill>
                  <a:schemeClr val="dk1"/>
                </a:solidFill>
                <a:highlight>
                  <a:srgbClr val="FFFFFF"/>
                </a:highlight>
                <a:latin typeface="Helvetica Neue Light"/>
                <a:ea typeface="Helvetica Neue Light"/>
                <a:cs typeface="Helvetica Neue Light"/>
                <a:sym typeface="Helvetica Neue Light"/>
              </a:rPr>
              <a:t>El procedimiento  de instalación dependerá del sistema operativo en el cual estemos trabajando:</a:t>
            </a:r>
            <a:endParaRPr sz="1800">
              <a:solidFill>
                <a:schemeClr val="dk1"/>
              </a:solidFill>
              <a:highlight>
                <a:srgbClr val="FFFFFF"/>
              </a:highlight>
              <a:latin typeface="Helvetica Neue Light"/>
              <a:ea typeface="Helvetica Neue Light"/>
              <a:cs typeface="Helvetica Neue Light"/>
              <a:sym typeface="Helvetica Neue Light"/>
            </a:endParaRPr>
          </a:p>
        </p:txBody>
      </p:sp>
      <p:sp>
        <p:nvSpPr>
          <p:cNvPr id="477" name="Google Shape;477;p65"/>
          <p:cNvSpPr txBox="1"/>
          <p:nvPr/>
        </p:nvSpPr>
        <p:spPr>
          <a:xfrm>
            <a:off x="852150" y="2920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PREPARANDO</a:t>
            </a:r>
            <a:r>
              <a:rPr i="1" lang="en-GB" sz="4000">
                <a:latin typeface="Anton"/>
                <a:ea typeface="Anton"/>
                <a:cs typeface="Anton"/>
                <a:sym typeface="Anton"/>
              </a:rPr>
              <a:t> EL ENTORNO</a:t>
            </a:r>
            <a:endParaRPr i="1" sz="4000">
              <a:latin typeface="Anton"/>
              <a:ea typeface="Anton"/>
              <a:cs typeface="Anton"/>
              <a:sym typeface="Anton"/>
            </a:endParaRPr>
          </a:p>
        </p:txBody>
      </p:sp>
      <p:pic>
        <p:nvPicPr>
          <p:cNvPr id="478" name="Google Shape;478;p65"/>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79" name="Google Shape;479;p65"/>
          <p:cNvSpPr/>
          <p:nvPr/>
        </p:nvSpPr>
        <p:spPr>
          <a:xfrm>
            <a:off x="1324850" y="2246200"/>
            <a:ext cx="1317000" cy="13170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5"/>
          <p:cNvSpPr/>
          <p:nvPr/>
        </p:nvSpPr>
        <p:spPr>
          <a:xfrm>
            <a:off x="3760625" y="2246200"/>
            <a:ext cx="1317000" cy="13170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5"/>
          <p:cNvSpPr/>
          <p:nvPr/>
        </p:nvSpPr>
        <p:spPr>
          <a:xfrm>
            <a:off x="6196400" y="2246200"/>
            <a:ext cx="1317000" cy="13170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2" name="Google Shape;482;p65"/>
          <p:cNvPicPr preferRelativeResize="0"/>
          <p:nvPr/>
        </p:nvPicPr>
        <p:blipFill>
          <a:blip r:embed="rId4">
            <a:alphaModFix/>
          </a:blip>
          <a:stretch>
            <a:fillRect/>
          </a:stretch>
        </p:blipFill>
        <p:spPr>
          <a:xfrm>
            <a:off x="1617454" y="2540743"/>
            <a:ext cx="700620" cy="700650"/>
          </a:xfrm>
          <a:prstGeom prst="rect">
            <a:avLst/>
          </a:prstGeom>
          <a:noFill/>
          <a:ln>
            <a:noFill/>
          </a:ln>
        </p:spPr>
      </p:pic>
      <p:pic>
        <p:nvPicPr>
          <p:cNvPr id="483" name="Google Shape;483;p65"/>
          <p:cNvPicPr preferRelativeResize="0"/>
          <p:nvPr/>
        </p:nvPicPr>
        <p:blipFill>
          <a:blip r:embed="rId5">
            <a:alphaModFix/>
          </a:blip>
          <a:stretch>
            <a:fillRect/>
          </a:stretch>
        </p:blipFill>
        <p:spPr>
          <a:xfrm>
            <a:off x="4116358" y="2517363"/>
            <a:ext cx="589949" cy="700650"/>
          </a:xfrm>
          <a:prstGeom prst="rect">
            <a:avLst/>
          </a:prstGeom>
          <a:noFill/>
          <a:ln>
            <a:noFill/>
          </a:ln>
        </p:spPr>
      </p:pic>
      <p:pic>
        <p:nvPicPr>
          <p:cNvPr id="484" name="Google Shape;484;p65"/>
          <p:cNvPicPr preferRelativeResize="0"/>
          <p:nvPr/>
        </p:nvPicPr>
        <p:blipFill>
          <a:blip r:embed="rId6">
            <a:alphaModFix/>
          </a:blip>
          <a:stretch>
            <a:fillRect/>
          </a:stretch>
        </p:blipFill>
        <p:spPr>
          <a:xfrm>
            <a:off x="6557420" y="2524562"/>
            <a:ext cx="645276" cy="757662"/>
          </a:xfrm>
          <a:prstGeom prst="rect">
            <a:avLst/>
          </a:prstGeom>
          <a:noFill/>
          <a:ln>
            <a:noFill/>
          </a:ln>
        </p:spPr>
      </p:pic>
      <p:sp>
        <p:nvSpPr>
          <p:cNvPr id="485" name="Google Shape;485;p65"/>
          <p:cNvSpPr txBox="1"/>
          <p:nvPr/>
        </p:nvSpPr>
        <p:spPr>
          <a:xfrm>
            <a:off x="267500" y="4111550"/>
            <a:ext cx="5727300" cy="6150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1000"/>
              </a:spcAft>
              <a:buNone/>
            </a:pPr>
            <a:r>
              <a:rPr b="1" lang="en-GB" sz="1300">
                <a:solidFill>
                  <a:schemeClr val="dk1"/>
                </a:solidFill>
                <a:latin typeface="Helvetica Neue"/>
                <a:ea typeface="Helvetica Neue"/>
                <a:cs typeface="Helvetica Neue"/>
                <a:sym typeface="Helvetica Neue"/>
              </a:rPr>
              <a:t>⚠ Nota importante: </a:t>
            </a:r>
            <a:r>
              <a:rPr lang="en-GB" sz="1300">
                <a:solidFill>
                  <a:schemeClr val="dk1"/>
                </a:solidFill>
                <a:latin typeface="Helvetica Neue Light"/>
                <a:ea typeface="Helvetica Neue Light"/>
                <a:cs typeface="Helvetica Neue Light"/>
                <a:sym typeface="Helvetica Neue Light"/>
              </a:rPr>
              <a:t>Angular no posee un instalador clásico como otro tipo de software, sino que la instalación se hace desde la línea de comandos.</a:t>
            </a:r>
            <a:endParaRPr sz="700"/>
          </a:p>
        </p:txBody>
      </p:sp>
      <p:sp>
        <p:nvSpPr>
          <p:cNvPr id="486" name="Google Shape;486;p65"/>
          <p:cNvSpPr txBox="1"/>
          <p:nvPr/>
        </p:nvSpPr>
        <p:spPr>
          <a:xfrm>
            <a:off x="877700" y="3652725"/>
            <a:ext cx="22113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GB" sz="1200">
                <a:solidFill>
                  <a:srgbClr val="494642"/>
                </a:solidFill>
                <a:latin typeface="Helvetica Neue"/>
                <a:ea typeface="Helvetica Neue"/>
                <a:cs typeface="Helvetica Neue"/>
                <a:sym typeface="Helvetica Neue"/>
              </a:rPr>
              <a:t>Windows</a:t>
            </a:r>
            <a:endParaRPr sz="1200"/>
          </a:p>
        </p:txBody>
      </p:sp>
      <p:sp>
        <p:nvSpPr>
          <p:cNvPr id="487" name="Google Shape;487;p65"/>
          <p:cNvSpPr txBox="1"/>
          <p:nvPr/>
        </p:nvSpPr>
        <p:spPr>
          <a:xfrm>
            <a:off x="2919125" y="3652725"/>
            <a:ext cx="3000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GB" sz="1200">
                <a:solidFill>
                  <a:srgbClr val="494642"/>
                </a:solidFill>
                <a:latin typeface="Helvetica Neue"/>
                <a:ea typeface="Helvetica Neue"/>
                <a:cs typeface="Helvetica Neue"/>
                <a:sym typeface="Helvetica Neue"/>
              </a:rPr>
              <a:t>macOS</a:t>
            </a:r>
            <a:endParaRPr sz="1200"/>
          </a:p>
        </p:txBody>
      </p:sp>
      <p:sp>
        <p:nvSpPr>
          <p:cNvPr id="488" name="Google Shape;488;p65"/>
          <p:cNvSpPr txBox="1"/>
          <p:nvPr/>
        </p:nvSpPr>
        <p:spPr>
          <a:xfrm>
            <a:off x="5711750" y="3652725"/>
            <a:ext cx="22863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GB" sz="1200">
                <a:solidFill>
                  <a:srgbClr val="494642"/>
                </a:solidFill>
                <a:latin typeface="Helvetica Neue"/>
                <a:ea typeface="Helvetica Neue"/>
                <a:cs typeface="Helvetica Neue"/>
                <a:sym typeface="Helvetica Neue"/>
              </a:rPr>
              <a:t>Linux</a:t>
            </a:r>
            <a:endParaRPr sz="12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66"/>
          <p:cNvSpPr txBox="1"/>
          <p:nvPr/>
        </p:nvSpPr>
        <p:spPr>
          <a:xfrm>
            <a:off x="702225" y="1499475"/>
            <a:ext cx="7439700" cy="29802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EF89D2"/>
              </a:buClr>
              <a:buSzPts val="2000"/>
              <a:buFont typeface="Helvetica Neue"/>
              <a:buChar char="✓"/>
            </a:pPr>
            <a:r>
              <a:rPr lang="en-GB" sz="2000">
                <a:solidFill>
                  <a:schemeClr val="dk1"/>
                </a:solidFill>
                <a:highlight>
                  <a:srgbClr val="FFFFFF"/>
                </a:highlight>
                <a:latin typeface="Helvetica Neue Light"/>
                <a:ea typeface="Helvetica Neue Light"/>
                <a:cs typeface="Helvetica Neue Light"/>
                <a:sym typeface="Helvetica Neue Light"/>
              </a:rPr>
              <a:t>Sistema Operativo</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1000"/>
              </a:spcBef>
              <a:spcAft>
                <a:spcPts val="0"/>
              </a:spcAft>
              <a:buClr>
                <a:srgbClr val="EF89D2"/>
              </a:buClr>
              <a:buSzPts val="2000"/>
              <a:buFont typeface="Helvetica Neue"/>
              <a:buChar char="✓"/>
            </a:pPr>
            <a:r>
              <a:rPr lang="en-GB" sz="2000">
                <a:solidFill>
                  <a:schemeClr val="dk1"/>
                </a:solidFill>
                <a:highlight>
                  <a:srgbClr val="FFFFFF"/>
                </a:highlight>
                <a:latin typeface="Helvetica Neue Light"/>
                <a:ea typeface="Helvetica Neue Light"/>
                <a:cs typeface="Helvetica Neue Light"/>
                <a:sym typeface="Helvetica Neue Light"/>
              </a:rPr>
              <a:t>Navegador Web</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1000"/>
              </a:spcBef>
              <a:spcAft>
                <a:spcPts val="0"/>
              </a:spcAft>
              <a:buClr>
                <a:srgbClr val="EF89D2"/>
              </a:buClr>
              <a:buSzPts val="2000"/>
              <a:buFont typeface="Helvetica Neue"/>
              <a:buChar char="✓"/>
            </a:pPr>
            <a:r>
              <a:rPr lang="en-GB" sz="2000">
                <a:solidFill>
                  <a:schemeClr val="dk1"/>
                </a:solidFill>
                <a:highlight>
                  <a:srgbClr val="FFFFFF"/>
                </a:highlight>
                <a:latin typeface="Helvetica Neue Light"/>
                <a:ea typeface="Helvetica Neue Light"/>
                <a:cs typeface="Helvetica Neue Light"/>
                <a:sym typeface="Helvetica Neue Light"/>
              </a:rPr>
              <a:t>Terminal de línea de Comandos</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1000"/>
              </a:spcBef>
              <a:spcAft>
                <a:spcPts val="0"/>
              </a:spcAft>
              <a:buClr>
                <a:srgbClr val="EF89D2"/>
              </a:buClr>
              <a:buSzPts val="2000"/>
              <a:buFont typeface="Helvetica Neue"/>
              <a:buChar char="✓"/>
            </a:pPr>
            <a:r>
              <a:rPr lang="en-GB" sz="2000">
                <a:solidFill>
                  <a:schemeClr val="dk1"/>
                </a:solidFill>
                <a:highlight>
                  <a:srgbClr val="FFFFFF"/>
                </a:highlight>
                <a:latin typeface="Helvetica Neue Light"/>
                <a:ea typeface="Helvetica Neue Light"/>
                <a:cs typeface="Helvetica Neue Light"/>
                <a:sym typeface="Helvetica Neue Light"/>
              </a:rPr>
              <a:t>NodeJS / NPM</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1000"/>
              </a:spcBef>
              <a:spcAft>
                <a:spcPts val="0"/>
              </a:spcAft>
              <a:buClr>
                <a:srgbClr val="EF89D2"/>
              </a:buClr>
              <a:buSzPts val="2000"/>
              <a:buFont typeface="Helvetica Neue"/>
              <a:buChar char="✓"/>
            </a:pPr>
            <a:r>
              <a:rPr lang="en-GB" sz="2000">
                <a:solidFill>
                  <a:schemeClr val="dk1"/>
                </a:solidFill>
                <a:highlight>
                  <a:srgbClr val="FFFFFF"/>
                </a:highlight>
                <a:latin typeface="Helvetica Neue Light"/>
                <a:ea typeface="Helvetica Neue Light"/>
                <a:cs typeface="Helvetica Neue Light"/>
                <a:sym typeface="Helvetica Neue Light"/>
              </a:rPr>
              <a:t>Editor de Código</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1000"/>
              </a:spcBef>
              <a:spcAft>
                <a:spcPts val="1000"/>
              </a:spcAft>
              <a:buClr>
                <a:srgbClr val="EF89D2"/>
              </a:buClr>
              <a:buSzPts val="2000"/>
              <a:buFont typeface="Helvetica Neue"/>
              <a:buChar char="✓"/>
            </a:pPr>
            <a:r>
              <a:rPr lang="en-GB" sz="2000">
                <a:solidFill>
                  <a:schemeClr val="dk1"/>
                </a:solidFill>
                <a:highlight>
                  <a:srgbClr val="FFFFFF"/>
                </a:highlight>
                <a:latin typeface="Helvetica Neue Light"/>
                <a:ea typeface="Helvetica Neue Light"/>
                <a:cs typeface="Helvetica Neue Light"/>
                <a:sym typeface="Helvetica Neue Light"/>
              </a:rPr>
              <a:t>Angular</a:t>
            </a:r>
            <a:r>
              <a:rPr lang="en-GB" sz="2000">
                <a:solidFill>
                  <a:schemeClr val="dk1"/>
                </a:solidFill>
                <a:highlight>
                  <a:srgbClr val="FFFFFF"/>
                </a:highlight>
                <a:latin typeface="Helvetica Neue Light"/>
                <a:ea typeface="Helvetica Neue Light"/>
                <a:cs typeface="Helvetica Neue Light"/>
                <a:sym typeface="Helvetica Neue Light"/>
              </a:rPr>
              <a:t>-</a:t>
            </a:r>
            <a:r>
              <a:rPr lang="en-GB" sz="2000">
                <a:solidFill>
                  <a:schemeClr val="dk1"/>
                </a:solidFill>
                <a:highlight>
                  <a:srgbClr val="FFFFFF"/>
                </a:highlight>
                <a:latin typeface="Helvetica Neue Light"/>
                <a:ea typeface="Helvetica Neue Light"/>
                <a:cs typeface="Helvetica Neue Light"/>
                <a:sym typeface="Helvetica Neue Light"/>
              </a:rPr>
              <a:t>CLI</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494" name="Google Shape;494;p66"/>
          <p:cNvSpPr txBox="1"/>
          <p:nvPr/>
        </p:nvSpPr>
        <p:spPr>
          <a:xfrm>
            <a:off x="898925" y="385526"/>
            <a:ext cx="7303800" cy="74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4000">
                <a:latin typeface="Anton"/>
                <a:ea typeface="Anton"/>
                <a:cs typeface="Anton"/>
                <a:sym typeface="Anton"/>
              </a:rPr>
              <a:t>📝 </a:t>
            </a:r>
            <a:r>
              <a:rPr i="1" lang="en-GB" sz="4000">
                <a:latin typeface="Anton"/>
                <a:ea typeface="Anton"/>
                <a:cs typeface="Anton"/>
                <a:sym typeface="Anton"/>
              </a:rPr>
              <a:t>¿QUÉ NECESITAMOS?</a:t>
            </a:r>
            <a:endParaRPr i="1" sz="4000">
              <a:latin typeface="Anton"/>
              <a:ea typeface="Anton"/>
              <a:cs typeface="Anton"/>
              <a:sym typeface="Anton"/>
            </a:endParaRPr>
          </a:p>
        </p:txBody>
      </p:sp>
      <p:pic>
        <p:nvPicPr>
          <p:cNvPr id="495" name="Google Shape;495;p66"/>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96" name="Google Shape;496;p66"/>
          <p:cNvPicPr preferRelativeResize="0"/>
          <p:nvPr/>
        </p:nvPicPr>
        <p:blipFill>
          <a:blip r:embed="rId4">
            <a:alphaModFix/>
          </a:blip>
          <a:stretch>
            <a:fillRect/>
          </a:stretch>
        </p:blipFill>
        <p:spPr>
          <a:xfrm>
            <a:off x="3365000" y="1618833"/>
            <a:ext cx="317436" cy="302913"/>
          </a:xfrm>
          <a:prstGeom prst="rect">
            <a:avLst/>
          </a:prstGeom>
          <a:noFill/>
          <a:ln>
            <a:noFill/>
          </a:ln>
        </p:spPr>
      </p:pic>
      <p:pic>
        <p:nvPicPr>
          <p:cNvPr id="497" name="Google Shape;497;p66"/>
          <p:cNvPicPr preferRelativeResize="0"/>
          <p:nvPr/>
        </p:nvPicPr>
        <p:blipFill>
          <a:blip r:embed="rId5">
            <a:alphaModFix/>
          </a:blip>
          <a:stretch>
            <a:fillRect/>
          </a:stretch>
        </p:blipFill>
        <p:spPr>
          <a:xfrm>
            <a:off x="3814904" y="1608725"/>
            <a:ext cx="267293" cy="302918"/>
          </a:xfrm>
          <a:prstGeom prst="rect">
            <a:avLst/>
          </a:prstGeom>
          <a:noFill/>
          <a:ln>
            <a:noFill/>
          </a:ln>
        </p:spPr>
      </p:pic>
      <p:pic>
        <p:nvPicPr>
          <p:cNvPr id="498" name="Google Shape;498;p66"/>
          <p:cNvPicPr preferRelativeResize="0"/>
          <p:nvPr/>
        </p:nvPicPr>
        <p:blipFill>
          <a:blip r:embed="rId6">
            <a:alphaModFix/>
          </a:blip>
          <a:stretch>
            <a:fillRect/>
          </a:stretch>
        </p:blipFill>
        <p:spPr>
          <a:xfrm>
            <a:off x="4204566" y="1611837"/>
            <a:ext cx="292359" cy="32756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67"/>
          <p:cNvSpPr txBox="1"/>
          <p:nvPr/>
        </p:nvSpPr>
        <p:spPr>
          <a:xfrm>
            <a:off x="852150" y="2920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SISTEMAS OPERATIVOS</a:t>
            </a:r>
            <a:endParaRPr i="1" sz="4500">
              <a:latin typeface="Anton"/>
              <a:ea typeface="Anton"/>
              <a:cs typeface="Anton"/>
              <a:sym typeface="Anton"/>
            </a:endParaRPr>
          </a:p>
        </p:txBody>
      </p:sp>
      <p:pic>
        <p:nvPicPr>
          <p:cNvPr id="504" name="Google Shape;504;p67"/>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05" name="Google Shape;505;p67"/>
          <p:cNvSpPr/>
          <p:nvPr/>
        </p:nvSpPr>
        <p:spPr>
          <a:xfrm>
            <a:off x="715250" y="1865200"/>
            <a:ext cx="1954200" cy="19542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7"/>
          <p:cNvSpPr/>
          <p:nvPr/>
        </p:nvSpPr>
        <p:spPr>
          <a:xfrm>
            <a:off x="3491550" y="1865200"/>
            <a:ext cx="1954200" cy="19542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7"/>
          <p:cNvSpPr/>
          <p:nvPr/>
        </p:nvSpPr>
        <p:spPr>
          <a:xfrm>
            <a:off x="6244850" y="1865200"/>
            <a:ext cx="1954200" cy="19542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08" name="Google Shape;508;p67"/>
          <p:cNvPicPr preferRelativeResize="0"/>
          <p:nvPr/>
        </p:nvPicPr>
        <p:blipFill>
          <a:blip r:embed="rId4">
            <a:alphaModFix/>
          </a:blip>
          <a:stretch>
            <a:fillRect/>
          </a:stretch>
        </p:blipFill>
        <p:spPr>
          <a:xfrm>
            <a:off x="1149451" y="2302279"/>
            <a:ext cx="1039665" cy="1039710"/>
          </a:xfrm>
          <a:prstGeom prst="rect">
            <a:avLst/>
          </a:prstGeom>
          <a:noFill/>
          <a:ln>
            <a:noFill/>
          </a:ln>
        </p:spPr>
      </p:pic>
      <p:pic>
        <p:nvPicPr>
          <p:cNvPr id="509" name="Google Shape;509;p67"/>
          <p:cNvPicPr preferRelativeResize="0"/>
          <p:nvPr/>
        </p:nvPicPr>
        <p:blipFill>
          <a:blip r:embed="rId5">
            <a:alphaModFix/>
          </a:blip>
          <a:stretch>
            <a:fillRect/>
          </a:stretch>
        </p:blipFill>
        <p:spPr>
          <a:xfrm>
            <a:off x="4019429" y="2267584"/>
            <a:ext cx="875438" cy="1039710"/>
          </a:xfrm>
          <a:prstGeom prst="rect">
            <a:avLst/>
          </a:prstGeom>
          <a:noFill/>
          <a:ln>
            <a:noFill/>
          </a:ln>
        </p:spPr>
      </p:pic>
      <p:pic>
        <p:nvPicPr>
          <p:cNvPr id="510" name="Google Shape;510;p67"/>
          <p:cNvPicPr preferRelativeResize="0"/>
          <p:nvPr/>
        </p:nvPicPr>
        <p:blipFill>
          <a:blip r:embed="rId6">
            <a:alphaModFix/>
          </a:blip>
          <a:stretch>
            <a:fillRect/>
          </a:stretch>
        </p:blipFill>
        <p:spPr>
          <a:xfrm>
            <a:off x="6780576" y="2278267"/>
            <a:ext cx="957540" cy="1124312"/>
          </a:xfrm>
          <a:prstGeom prst="rect">
            <a:avLst/>
          </a:prstGeom>
          <a:noFill/>
          <a:ln>
            <a:noFill/>
          </a:ln>
        </p:spPr>
      </p:pic>
      <p:sp>
        <p:nvSpPr>
          <p:cNvPr id="511" name="Google Shape;511;p67"/>
          <p:cNvSpPr txBox="1"/>
          <p:nvPr/>
        </p:nvSpPr>
        <p:spPr>
          <a:xfrm>
            <a:off x="192350" y="4065200"/>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a:solidFill>
                  <a:srgbClr val="494642"/>
                </a:solidFill>
                <a:latin typeface="Helvetica Neue"/>
                <a:ea typeface="Helvetica Neue"/>
                <a:cs typeface="Helvetica Neue"/>
                <a:sym typeface="Helvetica Neue"/>
              </a:rPr>
              <a:t>Windows</a:t>
            </a:r>
            <a:endParaRPr/>
          </a:p>
        </p:txBody>
      </p:sp>
      <p:sp>
        <p:nvSpPr>
          <p:cNvPr id="512" name="Google Shape;512;p67"/>
          <p:cNvSpPr txBox="1"/>
          <p:nvPr/>
        </p:nvSpPr>
        <p:spPr>
          <a:xfrm>
            <a:off x="2957150" y="4065200"/>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a:solidFill>
                  <a:srgbClr val="494642"/>
                </a:solidFill>
                <a:latin typeface="Helvetica Neue"/>
                <a:ea typeface="Helvetica Neue"/>
                <a:cs typeface="Helvetica Neue"/>
                <a:sym typeface="Helvetica Neue"/>
              </a:rPr>
              <a:t>macOS</a:t>
            </a:r>
            <a:endParaRPr/>
          </a:p>
        </p:txBody>
      </p:sp>
      <p:sp>
        <p:nvSpPr>
          <p:cNvPr id="513" name="Google Shape;513;p67"/>
          <p:cNvSpPr txBox="1"/>
          <p:nvPr/>
        </p:nvSpPr>
        <p:spPr>
          <a:xfrm>
            <a:off x="5759350" y="4065200"/>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a:solidFill>
                  <a:srgbClr val="494642"/>
                </a:solidFill>
                <a:latin typeface="Helvetica Neue"/>
                <a:ea typeface="Helvetica Neue"/>
                <a:cs typeface="Helvetica Neue"/>
                <a:sym typeface="Helvetica Neue"/>
              </a:rPr>
              <a:t>Linux</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32"/>
          <p:cNvSpPr txBox="1"/>
          <p:nvPr/>
        </p:nvSpPr>
        <p:spPr>
          <a:xfrm>
            <a:off x="809550" y="1897875"/>
            <a:ext cx="7524900" cy="228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i="1" lang="en-GB" sz="4000">
                <a:solidFill>
                  <a:srgbClr val="E0FF00"/>
                </a:solidFill>
                <a:latin typeface="Anton"/>
                <a:ea typeface="Anton"/>
                <a:cs typeface="Anton"/>
                <a:sym typeface="Anton"/>
              </a:rPr>
              <a:t>QUEREMOS ACOMPAÑARTE</a:t>
            </a:r>
            <a:endParaRPr i="1" sz="4000">
              <a:solidFill>
                <a:srgbClr val="E0FF00"/>
              </a:solidFill>
              <a:latin typeface="Anton"/>
              <a:ea typeface="Anton"/>
              <a:cs typeface="Anton"/>
              <a:sym typeface="Anton"/>
            </a:endParaRPr>
          </a:p>
          <a:p>
            <a:pPr indent="0" lvl="0" marL="0" marR="0" rtl="0" algn="ctr">
              <a:lnSpc>
                <a:spcPct val="150000"/>
              </a:lnSpc>
              <a:spcBef>
                <a:spcPts val="1000"/>
              </a:spcBef>
              <a:spcAft>
                <a:spcPts val="0"/>
              </a:spcAft>
              <a:buClr>
                <a:schemeClr val="dk1"/>
              </a:buClr>
              <a:buSzPts val="1100"/>
              <a:buFont typeface="Arial"/>
              <a:buNone/>
            </a:pPr>
            <a:r>
              <a:rPr lang="en-GB" sz="2000">
                <a:solidFill>
                  <a:srgbClr val="FFFFFF"/>
                </a:solidFill>
                <a:latin typeface="Helvetica Neue Light"/>
                <a:ea typeface="Helvetica Neue Light"/>
                <a:cs typeface="Helvetica Neue Light"/>
                <a:sym typeface="Helvetica Neue Light"/>
              </a:rPr>
              <a:t>Tómate 2 minutos para garantizarte una experiencia acorde a tus </a:t>
            </a:r>
            <a:r>
              <a:rPr lang="en-GB" sz="2000">
                <a:solidFill>
                  <a:schemeClr val="lt1"/>
                </a:solidFill>
                <a:latin typeface="Helvetica Neue Light"/>
                <a:ea typeface="Helvetica Neue Light"/>
                <a:cs typeface="Helvetica Neue Light"/>
                <a:sym typeface="Helvetica Neue Light"/>
              </a:rPr>
              <a:t>objetivos y </a:t>
            </a:r>
            <a:r>
              <a:rPr lang="en-GB" sz="2000">
                <a:solidFill>
                  <a:srgbClr val="FFFFFF"/>
                </a:solidFill>
                <a:latin typeface="Helvetica Neue Light"/>
                <a:ea typeface="Helvetica Neue Light"/>
                <a:cs typeface="Helvetica Neue Light"/>
                <a:sym typeface="Helvetica Neue Light"/>
              </a:rPr>
              <a:t>expectativas de formación.</a:t>
            </a:r>
            <a:endParaRPr sz="1800">
              <a:solidFill>
                <a:srgbClr val="FFFFFF"/>
              </a:solidFill>
              <a:latin typeface="Helvetica Neue Light"/>
              <a:ea typeface="Helvetica Neue Light"/>
              <a:cs typeface="Helvetica Neue Light"/>
              <a:sym typeface="Helvetica Neue Light"/>
            </a:endParaRPr>
          </a:p>
        </p:txBody>
      </p:sp>
      <p:pic>
        <p:nvPicPr>
          <p:cNvPr id="132" name="Google Shape;132;p32"/>
          <p:cNvPicPr preferRelativeResize="0"/>
          <p:nvPr/>
        </p:nvPicPr>
        <p:blipFill>
          <a:blip r:embed="rId4">
            <a:alphaModFix/>
          </a:blip>
          <a:stretch>
            <a:fillRect/>
          </a:stretch>
        </p:blipFill>
        <p:spPr>
          <a:xfrm>
            <a:off x="3962400" y="526275"/>
            <a:ext cx="1219200" cy="1219200"/>
          </a:xfrm>
          <a:prstGeom prst="rect">
            <a:avLst/>
          </a:prstGeom>
          <a:noFill/>
          <a:ln>
            <a:noFill/>
          </a:ln>
        </p:spPr>
      </p:pic>
      <p:sp>
        <p:nvSpPr>
          <p:cNvPr id="133" name="Google Shape;133;p32"/>
          <p:cNvSpPr txBox="1"/>
          <p:nvPr/>
        </p:nvSpPr>
        <p:spPr>
          <a:xfrm>
            <a:off x="2680400" y="4573300"/>
            <a:ext cx="5098200" cy="431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600" u="sng">
                <a:solidFill>
                  <a:schemeClr val="hlink"/>
                </a:solidFill>
                <a:latin typeface="Helvetica Neue Light"/>
                <a:ea typeface="Helvetica Neue Light"/>
                <a:cs typeface="Helvetica Neue Light"/>
                <a:sym typeface="Helvetica Neue Light"/>
                <a:hlinkClick r:id="rId5"/>
              </a:rPr>
              <a:t>https://coderhouse.typeform.com/to/FJ1pOzCC</a:t>
            </a:r>
            <a:endParaRPr sz="1600">
              <a:latin typeface="Helvetica Neue Light"/>
              <a:ea typeface="Helvetica Neue Light"/>
              <a:cs typeface="Helvetica Neue Light"/>
              <a:sym typeface="Helvetica Neue Light"/>
            </a:endParaRPr>
          </a:p>
        </p:txBody>
      </p:sp>
      <p:pic>
        <p:nvPicPr>
          <p:cNvPr id="134" name="Google Shape;134;p32"/>
          <p:cNvPicPr preferRelativeResize="0"/>
          <p:nvPr/>
        </p:nvPicPr>
        <p:blipFill>
          <a:blip r:embed="rId6">
            <a:alphaModFix/>
          </a:blip>
          <a:stretch>
            <a:fillRect/>
          </a:stretch>
        </p:blipFill>
        <p:spPr>
          <a:xfrm>
            <a:off x="7868076" y="3873501"/>
            <a:ext cx="1054700" cy="10547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68"/>
          <p:cNvSpPr/>
          <p:nvPr/>
        </p:nvSpPr>
        <p:spPr>
          <a:xfrm>
            <a:off x="249375" y="1426150"/>
            <a:ext cx="1667700" cy="299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8"/>
          <p:cNvSpPr txBox="1"/>
          <p:nvPr/>
        </p:nvSpPr>
        <p:spPr>
          <a:xfrm>
            <a:off x="852150" y="2920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NAVEGADORES WEB</a:t>
            </a:r>
            <a:endParaRPr i="1" sz="4500">
              <a:latin typeface="Anton"/>
              <a:ea typeface="Anton"/>
              <a:cs typeface="Anton"/>
              <a:sym typeface="Anton"/>
            </a:endParaRPr>
          </a:p>
        </p:txBody>
      </p:sp>
      <p:pic>
        <p:nvPicPr>
          <p:cNvPr id="520" name="Google Shape;520;p68"/>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21" name="Google Shape;521;p68"/>
          <p:cNvSpPr txBox="1"/>
          <p:nvPr/>
        </p:nvSpPr>
        <p:spPr>
          <a:xfrm>
            <a:off x="598525" y="3262875"/>
            <a:ext cx="9624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a:solidFill>
                  <a:srgbClr val="494642"/>
                </a:solidFill>
                <a:latin typeface="Helvetica Neue"/>
                <a:ea typeface="Helvetica Neue"/>
                <a:cs typeface="Helvetica Neue"/>
                <a:sym typeface="Helvetica Neue"/>
              </a:rPr>
              <a:t>Chrome</a:t>
            </a:r>
            <a:endParaRPr b="1">
              <a:solidFill>
                <a:srgbClr val="494642"/>
              </a:solidFill>
              <a:latin typeface="Helvetica Neue"/>
              <a:ea typeface="Helvetica Neue"/>
              <a:cs typeface="Helvetica Neue"/>
              <a:sym typeface="Helvetica Neue"/>
            </a:endParaRPr>
          </a:p>
        </p:txBody>
      </p:sp>
      <p:sp>
        <p:nvSpPr>
          <p:cNvPr id="522" name="Google Shape;522;p68"/>
          <p:cNvSpPr txBox="1"/>
          <p:nvPr/>
        </p:nvSpPr>
        <p:spPr>
          <a:xfrm>
            <a:off x="2351125" y="3262875"/>
            <a:ext cx="9624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a:solidFill>
                  <a:srgbClr val="494642"/>
                </a:solidFill>
                <a:latin typeface="Helvetica Neue"/>
                <a:ea typeface="Helvetica Neue"/>
                <a:cs typeface="Helvetica Neue"/>
                <a:sym typeface="Helvetica Neue"/>
              </a:rPr>
              <a:t>Firefox</a:t>
            </a:r>
            <a:endParaRPr b="1">
              <a:solidFill>
                <a:srgbClr val="494642"/>
              </a:solidFill>
              <a:latin typeface="Helvetica Neue"/>
              <a:ea typeface="Helvetica Neue"/>
              <a:cs typeface="Helvetica Neue"/>
              <a:sym typeface="Helvetica Neue"/>
            </a:endParaRPr>
          </a:p>
        </p:txBody>
      </p:sp>
      <p:sp>
        <p:nvSpPr>
          <p:cNvPr id="523" name="Google Shape;523;p68"/>
          <p:cNvSpPr txBox="1"/>
          <p:nvPr/>
        </p:nvSpPr>
        <p:spPr>
          <a:xfrm>
            <a:off x="4014600" y="3258500"/>
            <a:ext cx="9624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a:solidFill>
                  <a:srgbClr val="494642"/>
                </a:solidFill>
                <a:latin typeface="Helvetica Neue"/>
                <a:ea typeface="Helvetica Neue"/>
                <a:cs typeface="Helvetica Neue"/>
                <a:sym typeface="Helvetica Neue"/>
              </a:rPr>
              <a:t>Safari</a:t>
            </a:r>
            <a:endParaRPr b="1">
              <a:solidFill>
                <a:srgbClr val="494642"/>
              </a:solidFill>
              <a:latin typeface="Helvetica Neue"/>
              <a:ea typeface="Helvetica Neue"/>
              <a:cs typeface="Helvetica Neue"/>
              <a:sym typeface="Helvetica Neue"/>
            </a:endParaRPr>
          </a:p>
        </p:txBody>
      </p:sp>
      <p:sp>
        <p:nvSpPr>
          <p:cNvPr id="524" name="Google Shape;524;p68"/>
          <p:cNvSpPr txBox="1"/>
          <p:nvPr/>
        </p:nvSpPr>
        <p:spPr>
          <a:xfrm>
            <a:off x="5730375" y="3258500"/>
            <a:ext cx="9624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a:solidFill>
                  <a:srgbClr val="494642"/>
                </a:solidFill>
                <a:latin typeface="Helvetica Neue"/>
                <a:ea typeface="Helvetica Neue"/>
                <a:cs typeface="Helvetica Neue"/>
                <a:sym typeface="Helvetica Neue"/>
              </a:rPr>
              <a:t>Edge</a:t>
            </a:r>
            <a:endParaRPr b="1">
              <a:solidFill>
                <a:srgbClr val="494642"/>
              </a:solidFill>
              <a:latin typeface="Helvetica Neue"/>
              <a:ea typeface="Helvetica Neue"/>
              <a:cs typeface="Helvetica Neue"/>
              <a:sym typeface="Helvetica Neue"/>
            </a:endParaRPr>
          </a:p>
        </p:txBody>
      </p:sp>
      <p:sp>
        <p:nvSpPr>
          <p:cNvPr id="525" name="Google Shape;525;p68"/>
          <p:cNvSpPr txBox="1"/>
          <p:nvPr/>
        </p:nvSpPr>
        <p:spPr>
          <a:xfrm>
            <a:off x="7507475" y="3258500"/>
            <a:ext cx="9624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a:solidFill>
                  <a:srgbClr val="494642"/>
                </a:solidFill>
                <a:latin typeface="Helvetica Neue"/>
                <a:ea typeface="Helvetica Neue"/>
                <a:cs typeface="Helvetica Neue"/>
                <a:sym typeface="Helvetica Neue"/>
              </a:rPr>
              <a:t>Opera</a:t>
            </a:r>
            <a:endParaRPr b="1">
              <a:solidFill>
                <a:srgbClr val="494642"/>
              </a:solidFill>
              <a:latin typeface="Helvetica Neue"/>
              <a:ea typeface="Helvetica Neue"/>
              <a:cs typeface="Helvetica Neue"/>
              <a:sym typeface="Helvetica Neue"/>
            </a:endParaRPr>
          </a:p>
        </p:txBody>
      </p:sp>
      <p:pic>
        <p:nvPicPr>
          <p:cNvPr id="526" name="Google Shape;526;p68"/>
          <p:cNvPicPr preferRelativeResize="0"/>
          <p:nvPr/>
        </p:nvPicPr>
        <p:blipFill rotWithShape="1">
          <a:blip r:embed="rId4">
            <a:alphaModFix/>
          </a:blip>
          <a:srcRect b="20161" l="26725" r="27891" t="21025"/>
          <a:stretch/>
        </p:blipFill>
        <p:spPr>
          <a:xfrm>
            <a:off x="410075" y="1920875"/>
            <a:ext cx="1339300" cy="1301750"/>
          </a:xfrm>
          <a:prstGeom prst="rect">
            <a:avLst/>
          </a:prstGeom>
          <a:noFill/>
          <a:ln>
            <a:noFill/>
          </a:ln>
        </p:spPr>
      </p:pic>
      <p:pic>
        <p:nvPicPr>
          <p:cNvPr id="527" name="Google Shape;527;p68"/>
          <p:cNvPicPr preferRelativeResize="0"/>
          <p:nvPr/>
        </p:nvPicPr>
        <p:blipFill rotWithShape="1">
          <a:blip r:embed="rId5">
            <a:alphaModFix/>
          </a:blip>
          <a:srcRect b="0" l="23736" r="22145" t="0"/>
          <a:stretch/>
        </p:blipFill>
        <p:spPr>
          <a:xfrm>
            <a:off x="2162675" y="1791924"/>
            <a:ext cx="1339300" cy="1392028"/>
          </a:xfrm>
          <a:prstGeom prst="rect">
            <a:avLst/>
          </a:prstGeom>
          <a:noFill/>
          <a:ln>
            <a:noFill/>
          </a:ln>
        </p:spPr>
      </p:pic>
      <p:pic>
        <p:nvPicPr>
          <p:cNvPr id="528" name="Google Shape;528;p68"/>
          <p:cNvPicPr preferRelativeResize="0"/>
          <p:nvPr/>
        </p:nvPicPr>
        <p:blipFill>
          <a:blip r:embed="rId6">
            <a:alphaModFix/>
          </a:blip>
          <a:stretch>
            <a:fillRect/>
          </a:stretch>
        </p:blipFill>
        <p:spPr>
          <a:xfrm>
            <a:off x="3826151" y="1821235"/>
            <a:ext cx="1339300" cy="1333414"/>
          </a:xfrm>
          <a:prstGeom prst="rect">
            <a:avLst/>
          </a:prstGeom>
          <a:noFill/>
          <a:ln>
            <a:noFill/>
          </a:ln>
        </p:spPr>
      </p:pic>
      <p:pic>
        <p:nvPicPr>
          <p:cNvPr id="529" name="Google Shape;529;p68"/>
          <p:cNvPicPr preferRelativeResize="0"/>
          <p:nvPr/>
        </p:nvPicPr>
        <p:blipFill>
          <a:blip r:embed="rId7">
            <a:alphaModFix/>
          </a:blip>
          <a:stretch>
            <a:fillRect/>
          </a:stretch>
        </p:blipFill>
        <p:spPr>
          <a:xfrm>
            <a:off x="5560700" y="1837063"/>
            <a:ext cx="1301751" cy="1301751"/>
          </a:xfrm>
          <a:prstGeom prst="rect">
            <a:avLst/>
          </a:prstGeom>
          <a:noFill/>
          <a:ln>
            <a:noFill/>
          </a:ln>
        </p:spPr>
      </p:pic>
      <p:pic>
        <p:nvPicPr>
          <p:cNvPr id="530" name="Google Shape;530;p68"/>
          <p:cNvPicPr preferRelativeResize="0"/>
          <p:nvPr/>
        </p:nvPicPr>
        <p:blipFill>
          <a:blip r:embed="rId8">
            <a:alphaModFix/>
          </a:blip>
          <a:stretch>
            <a:fillRect/>
          </a:stretch>
        </p:blipFill>
        <p:spPr>
          <a:xfrm>
            <a:off x="7337800" y="1837075"/>
            <a:ext cx="1301751" cy="130175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69"/>
          <p:cNvSpPr txBox="1"/>
          <p:nvPr/>
        </p:nvSpPr>
        <p:spPr>
          <a:xfrm>
            <a:off x="1605075" y="1496050"/>
            <a:ext cx="3076500" cy="154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800">
                <a:solidFill>
                  <a:schemeClr val="dk1"/>
                </a:solidFill>
                <a:highlight>
                  <a:srgbClr val="FFFFFF"/>
                </a:highlight>
                <a:latin typeface="Helvetica Neue"/>
                <a:ea typeface="Helvetica Neue"/>
                <a:cs typeface="Helvetica Neue"/>
                <a:sym typeface="Helvetica Neue"/>
              </a:rPr>
              <a:t>Terminales preinstaladas</a:t>
            </a:r>
            <a:endParaRPr b="1" sz="1800">
              <a:solidFill>
                <a:schemeClr val="dk1"/>
              </a:solidFill>
              <a:highlight>
                <a:srgbClr val="FFFFFF"/>
              </a:highlight>
              <a:latin typeface="Helvetica Neue"/>
              <a:ea typeface="Helvetica Neue"/>
              <a:cs typeface="Helvetica Neue"/>
              <a:sym typeface="Helvetica Neue"/>
            </a:endParaRPr>
          </a:p>
          <a:p>
            <a:pPr indent="-342900" lvl="0" marL="457200" rtl="0" algn="l">
              <a:lnSpc>
                <a:spcPct val="115000"/>
              </a:lnSpc>
              <a:spcBef>
                <a:spcPts val="1000"/>
              </a:spcBef>
              <a:spcAft>
                <a:spcPts val="0"/>
              </a:spcAft>
              <a:buClr>
                <a:schemeClr val="dk1"/>
              </a:buClr>
              <a:buSzPts val="1800"/>
              <a:buFont typeface="Helvetica Neue Light"/>
              <a:buChar char="●"/>
            </a:pPr>
            <a:r>
              <a:rPr lang="en-GB" sz="1800">
                <a:solidFill>
                  <a:schemeClr val="dk1"/>
                </a:solidFill>
                <a:highlight>
                  <a:srgbClr val="FFFFFF"/>
                </a:highlight>
                <a:latin typeface="Helvetica Neue Light"/>
                <a:ea typeface="Helvetica Neue Light"/>
                <a:cs typeface="Helvetica Neue Light"/>
                <a:sym typeface="Helvetica Neue Light"/>
              </a:rPr>
              <a:t>Terminal</a:t>
            </a:r>
            <a:endParaRPr sz="1800">
              <a:solidFill>
                <a:schemeClr val="dk1"/>
              </a:solidFill>
              <a:highlight>
                <a:srgbClr val="FFFFFF"/>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FFFFFF"/>
                </a:highlight>
                <a:latin typeface="Helvetica Neue Light"/>
                <a:ea typeface="Helvetica Neue Light"/>
                <a:cs typeface="Helvetica Neue Light"/>
                <a:sym typeface="Helvetica Neue Light"/>
              </a:rPr>
              <a:t>Cmd </a:t>
            </a:r>
            <a:endParaRPr sz="1800">
              <a:solidFill>
                <a:schemeClr val="dk1"/>
              </a:solidFill>
              <a:highlight>
                <a:srgbClr val="FFFFFF"/>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FFFFFF"/>
                </a:highlight>
                <a:latin typeface="Helvetica Neue Light"/>
                <a:ea typeface="Helvetica Neue Light"/>
                <a:cs typeface="Helvetica Neue Light"/>
                <a:sym typeface="Helvetica Neue Light"/>
              </a:rPr>
              <a:t>PowerShell</a:t>
            </a:r>
            <a:endParaRPr sz="1800">
              <a:solidFill>
                <a:schemeClr val="dk1"/>
              </a:solidFill>
              <a:highlight>
                <a:srgbClr val="FFFFFF"/>
              </a:highlight>
              <a:latin typeface="Helvetica Neue Light"/>
              <a:ea typeface="Helvetica Neue Light"/>
              <a:cs typeface="Helvetica Neue Light"/>
              <a:sym typeface="Helvetica Neue Light"/>
            </a:endParaRPr>
          </a:p>
        </p:txBody>
      </p:sp>
      <p:sp>
        <p:nvSpPr>
          <p:cNvPr id="536" name="Google Shape;536;p69"/>
          <p:cNvSpPr txBox="1"/>
          <p:nvPr/>
        </p:nvSpPr>
        <p:spPr>
          <a:xfrm>
            <a:off x="2093100" y="191475"/>
            <a:ext cx="4957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TERMINAL </a:t>
            </a:r>
            <a:r>
              <a:rPr i="1" lang="en-GB" sz="4500">
                <a:solidFill>
                  <a:srgbClr val="3CEFAB"/>
                </a:solidFill>
                <a:latin typeface="Anton"/>
                <a:ea typeface="Anton"/>
                <a:cs typeface="Anton"/>
                <a:sym typeface="Anton"/>
              </a:rPr>
              <a:t>/</a:t>
            </a:r>
            <a:r>
              <a:rPr i="1" lang="en-GB" sz="4500">
                <a:latin typeface="Anton"/>
                <a:ea typeface="Anton"/>
                <a:cs typeface="Anton"/>
                <a:sym typeface="Anton"/>
              </a:rPr>
              <a:t> CONSOLA</a:t>
            </a:r>
            <a:endParaRPr i="1" sz="4500">
              <a:latin typeface="Anton"/>
              <a:ea typeface="Anton"/>
              <a:cs typeface="Anton"/>
              <a:sym typeface="Anton"/>
            </a:endParaRPr>
          </a:p>
        </p:txBody>
      </p:sp>
      <p:pic>
        <p:nvPicPr>
          <p:cNvPr id="537" name="Google Shape;537;p69"/>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38" name="Google Shape;538;p69"/>
          <p:cNvPicPr preferRelativeResize="0"/>
          <p:nvPr/>
        </p:nvPicPr>
        <p:blipFill>
          <a:blip r:embed="rId4">
            <a:alphaModFix/>
          </a:blip>
          <a:stretch>
            <a:fillRect/>
          </a:stretch>
        </p:blipFill>
        <p:spPr>
          <a:xfrm>
            <a:off x="2283675" y="3623301"/>
            <a:ext cx="4576649" cy="873700"/>
          </a:xfrm>
          <a:prstGeom prst="rect">
            <a:avLst/>
          </a:prstGeom>
          <a:noFill/>
          <a:ln>
            <a:noFill/>
          </a:ln>
        </p:spPr>
      </p:pic>
      <p:sp>
        <p:nvSpPr>
          <p:cNvPr id="539" name="Google Shape;539;p69"/>
          <p:cNvSpPr txBox="1"/>
          <p:nvPr/>
        </p:nvSpPr>
        <p:spPr>
          <a:xfrm>
            <a:off x="5301575" y="1496050"/>
            <a:ext cx="2266500" cy="154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GB" sz="1800">
                <a:solidFill>
                  <a:schemeClr val="dk1"/>
                </a:solidFill>
                <a:highlight>
                  <a:schemeClr val="lt1"/>
                </a:highlight>
                <a:latin typeface="Helvetica Neue"/>
                <a:ea typeface="Helvetica Neue"/>
                <a:cs typeface="Helvetica Neue"/>
                <a:sym typeface="Helvetica Neue"/>
              </a:rPr>
              <a:t>Otras terminales</a:t>
            </a:r>
            <a:endParaRPr b="1" sz="1800">
              <a:solidFill>
                <a:schemeClr val="dk1"/>
              </a:solidFill>
              <a:highlight>
                <a:schemeClr val="lt1"/>
              </a:highlight>
              <a:latin typeface="Helvetica Neue"/>
              <a:ea typeface="Helvetica Neue"/>
              <a:cs typeface="Helvetica Neue"/>
              <a:sym typeface="Helvetica Neue"/>
            </a:endParaRPr>
          </a:p>
          <a:p>
            <a:pPr indent="-342900" lvl="0" marL="457200" rtl="0" algn="l">
              <a:lnSpc>
                <a:spcPct val="115000"/>
              </a:lnSpc>
              <a:spcBef>
                <a:spcPts val="1000"/>
              </a:spcBef>
              <a:spcAft>
                <a:spcPts val="0"/>
              </a:spcAft>
              <a:buClr>
                <a:schemeClr val="dk1"/>
              </a:buClr>
              <a:buSzPts val="1800"/>
              <a:buFont typeface="Helvetica Neue Light"/>
              <a:buChar char="●"/>
            </a:pPr>
            <a:r>
              <a:rPr lang="en-GB" sz="1800">
                <a:solidFill>
                  <a:schemeClr val="dk1"/>
                </a:solidFill>
                <a:highlight>
                  <a:schemeClr val="lt1"/>
                </a:highlight>
                <a:latin typeface="Helvetica Neue Light"/>
                <a:ea typeface="Helvetica Neue Light"/>
                <a:cs typeface="Helvetica Neue Light"/>
                <a:sym typeface="Helvetica Neue Light"/>
              </a:rPr>
              <a:t>iTerm</a:t>
            </a:r>
            <a:endParaRPr sz="1800">
              <a:solidFill>
                <a:schemeClr val="dk1"/>
              </a:solidFill>
              <a:highlight>
                <a:schemeClr val="lt1"/>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chemeClr val="lt1"/>
                </a:highlight>
                <a:latin typeface="Helvetica Neue Light"/>
                <a:ea typeface="Helvetica Neue Light"/>
                <a:cs typeface="Helvetica Neue Light"/>
                <a:sym typeface="Helvetica Neue Light"/>
              </a:rPr>
              <a:t>Git Bash</a:t>
            </a:r>
            <a:endParaRPr sz="1800">
              <a:solidFill>
                <a:schemeClr val="dk1"/>
              </a:solidFill>
              <a:highlight>
                <a:schemeClr val="lt1"/>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chemeClr val="lt1"/>
                </a:highlight>
                <a:latin typeface="Helvetica Neue Light"/>
                <a:ea typeface="Helvetica Neue Light"/>
                <a:cs typeface="Helvetica Neue Light"/>
                <a:sym typeface="Helvetica Neue Light"/>
              </a:rPr>
              <a:t>Hyper</a:t>
            </a:r>
            <a:endParaRPr sz="1200"/>
          </a:p>
        </p:txBody>
      </p:sp>
      <p:cxnSp>
        <p:nvCxnSpPr>
          <p:cNvPr id="540" name="Google Shape;540;p69"/>
          <p:cNvCxnSpPr>
            <a:stCxn id="536" idx="1"/>
            <a:endCxn id="535" idx="1"/>
          </p:cNvCxnSpPr>
          <p:nvPr/>
        </p:nvCxnSpPr>
        <p:spPr>
          <a:xfrm flipH="1">
            <a:off x="1605000" y="686025"/>
            <a:ext cx="488100" cy="1583100"/>
          </a:xfrm>
          <a:prstGeom prst="bentConnector3">
            <a:avLst>
              <a:gd fmla="val 148771" name="adj1"/>
            </a:avLst>
          </a:prstGeom>
          <a:noFill/>
          <a:ln cap="flat" cmpd="sng" w="19050">
            <a:solidFill>
              <a:srgbClr val="3CEFAB"/>
            </a:solidFill>
            <a:prstDash val="solid"/>
            <a:round/>
            <a:headEnd len="med" w="med" type="none"/>
            <a:tailEnd len="med" w="med" type="triangle"/>
          </a:ln>
        </p:spPr>
      </p:cxnSp>
      <p:cxnSp>
        <p:nvCxnSpPr>
          <p:cNvPr id="541" name="Google Shape;541;p69"/>
          <p:cNvCxnSpPr>
            <a:stCxn id="536" idx="3"/>
            <a:endCxn id="539" idx="3"/>
          </p:cNvCxnSpPr>
          <p:nvPr/>
        </p:nvCxnSpPr>
        <p:spPr>
          <a:xfrm>
            <a:off x="7050900" y="686025"/>
            <a:ext cx="517200" cy="1583100"/>
          </a:xfrm>
          <a:prstGeom prst="bentConnector3">
            <a:avLst>
              <a:gd fmla="val 146036" name="adj1"/>
            </a:avLst>
          </a:prstGeom>
          <a:noFill/>
          <a:ln cap="flat" cmpd="sng" w="19050">
            <a:solidFill>
              <a:srgbClr val="3CEFAB"/>
            </a:solidFill>
            <a:prstDash val="solid"/>
            <a:round/>
            <a:headEnd len="med" w="med" type="none"/>
            <a:tailEnd len="med" w="med" type="triangle"/>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545" name="Shape 545"/>
        <p:cNvGrpSpPr/>
        <p:nvPr/>
      </p:nvGrpSpPr>
      <p:grpSpPr>
        <a:xfrm>
          <a:off x="0" y="0"/>
          <a:ext cx="0" cy="0"/>
          <a:chOff x="0" y="0"/>
          <a:chExt cx="0" cy="0"/>
        </a:xfrm>
      </p:grpSpPr>
      <p:sp>
        <p:nvSpPr>
          <p:cNvPr id="546" name="Google Shape;546;p70"/>
          <p:cNvSpPr txBox="1"/>
          <p:nvPr/>
        </p:nvSpPr>
        <p:spPr>
          <a:xfrm>
            <a:off x="886963" y="1843250"/>
            <a:ext cx="3780600" cy="2619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Visual Studio Code</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Sublime Text</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Atom</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Notepad++</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CoffeeCup – El Editor de HTML</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TextMate</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Vim</a:t>
            </a:r>
            <a:endParaRPr sz="1800">
              <a:solidFill>
                <a:schemeClr val="dk1"/>
              </a:solidFill>
              <a:highlight>
                <a:srgbClr val="3CEFAB"/>
              </a:highlight>
              <a:latin typeface="Helvetica Neue Light"/>
              <a:ea typeface="Helvetica Neue Light"/>
              <a:cs typeface="Helvetica Neue Light"/>
              <a:sym typeface="Helvetica Neue Light"/>
            </a:endParaRPr>
          </a:p>
        </p:txBody>
      </p:sp>
      <p:sp>
        <p:nvSpPr>
          <p:cNvPr id="547" name="Google Shape;547;p70"/>
          <p:cNvSpPr txBox="1"/>
          <p:nvPr/>
        </p:nvSpPr>
        <p:spPr>
          <a:xfrm>
            <a:off x="852150" y="2920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EDITORES DE CÓDIGO</a:t>
            </a:r>
            <a:endParaRPr i="1" sz="4500">
              <a:latin typeface="Anton"/>
              <a:ea typeface="Anton"/>
              <a:cs typeface="Anton"/>
              <a:sym typeface="Anton"/>
            </a:endParaRPr>
          </a:p>
          <a:p>
            <a:pPr indent="0" lvl="0" marL="0" rtl="0" algn="ctr">
              <a:spcBef>
                <a:spcPts val="0"/>
              </a:spcBef>
              <a:spcAft>
                <a:spcPts val="0"/>
              </a:spcAft>
              <a:buNone/>
            </a:pPr>
            <a:r>
              <a:rPr i="1" lang="en-GB" sz="1500">
                <a:latin typeface="Anton"/>
                <a:ea typeface="Anton"/>
                <a:cs typeface="Anton"/>
                <a:sym typeface="Anton"/>
              </a:rPr>
              <a:t>¡PARA RECORDAR!</a:t>
            </a:r>
            <a:endParaRPr i="1" sz="1500">
              <a:latin typeface="Anton"/>
              <a:ea typeface="Anton"/>
              <a:cs typeface="Anton"/>
              <a:sym typeface="Anton"/>
            </a:endParaRPr>
          </a:p>
        </p:txBody>
      </p:sp>
      <p:pic>
        <p:nvPicPr>
          <p:cNvPr id="548" name="Google Shape;548;p70"/>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49" name="Google Shape;549;p70"/>
          <p:cNvSpPr txBox="1"/>
          <p:nvPr/>
        </p:nvSpPr>
        <p:spPr>
          <a:xfrm>
            <a:off x="5200038" y="1860400"/>
            <a:ext cx="3057000" cy="20550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UltraEdit</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Coda</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BBEdit</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Komodo Edit</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Brackets</a:t>
            </a:r>
            <a:endParaRPr sz="1800">
              <a:solidFill>
                <a:schemeClr val="dk1"/>
              </a:solidFill>
              <a:highlight>
                <a:srgbClr val="3CEFAB"/>
              </a:highlight>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chemeClr val="dk1"/>
              </a:buClr>
              <a:buSzPts val="1800"/>
              <a:buFont typeface="Helvetica Neue Light"/>
              <a:buChar char="●"/>
            </a:pPr>
            <a:r>
              <a:rPr lang="en-GB" sz="1800">
                <a:solidFill>
                  <a:schemeClr val="dk1"/>
                </a:solidFill>
                <a:highlight>
                  <a:srgbClr val="3CEFAB"/>
                </a:highlight>
                <a:latin typeface="Helvetica Neue Light"/>
                <a:ea typeface="Helvetica Neue Light"/>
                <a:cs typeface="Helvetica Neue Light"/>
                <a:sym typeface="Helvetica Neue Light"/>
              </a:rPr>
              <a:t>CodeShare</a:t>
            </a:r>
            <a:endParaRPr sz="1800">
              <a:highlight>
                <a:srgbClr val="3CEFAB"/>
              </a:highlight>
            </a:endParaRPr>
          </a:p>
        </p:txBody>
      </p:sp>
      <p:pic>
        <p:nvPicPr>
          <p:cNvPr id="550" name="Google Shape;550;p70"/>
          <p:cNvPicPr preferRelativeResize="0"/>
          <p:nvPr/>
        </p:nvPicPr>
        <p:blipFill rotWithShape="1">
          <a:blip r:embed="rId4">
            <a:alphaModFix/>
          </a:blip>
          <a:srcRect b="0" l="0" r="0" t="0"/>
          <a:stretch/>
        </p:blipFill>
        <p:spPr>
          <a:xfrm>
            <a:off x="7509837" y="0"/>
            <a:ext cx="1634174" cy="6398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71"/>
          <p:cNvSpPr/>
          <p:nvPr/>
        </p:nvSpPr>
        <p:spPr>
          <a:xfrm>
            <a:off x="-194550" y="2705100"/>
            <a:ext cx="3514200" cy="330600"/>
          </a:xfrm>
          <a:prstGeom prst="roundRect">
            <a:avLst>
              <a:gd fmla="val 16667" name="adj"/>
            </a:avLst>
          </a:prstGeom>
          <a:solidFill>
            <a:srgbClr val="3CEFAB"/>
          </a:solidFill>
          <a:ln cap="flat" cmpd="sng" w="952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71"/>
          <p:cNvSpPr/>
          <p:nvPr/>
        </p:nvSpPr>
        <p:spPr>
          <a:xfrm>
            <a:off x="-194550" y="1459075"/>
            <a:ext cx="3514200" cy="330600"/>
          </a:xfrm>
          <a:prstGeom prst="roundRect">
            <a:avLst>
              <a:gd fmla="val 16667" name="adj"/>
            </a:avLst>
          </a:prstGeom>
          <a:solidFill>
            <a:srgbClr val="3CEFAB"/>
          </a:solidFill>
          <a:ln cap="flat" cmpd="sng" w="952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71"/>
          <p:cNvSpPr txBox="1"/>
          <p:nvPr/>
        </p:nvSpPr>
        <p:spPr>
          <a:xfrm>
            <a:off x="1424475" y="480900"/>
            <a:ext cx="2643300" cy="51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000">
                <a:solidFill>
                  <a:schemeClr val="dk1"/>
                </a:solidFill>
                <a:highlight>
                  <a:srgbClr val="FFFFFF"/>
                </a:highlight>
                <a:latin typeface="Helvetica Neue"/>
                <a:ea typeface="Helvetica Neue"/>
                <a:cs typeface="Helvetica Neue"/>
                <a:sym typeface="Helvetica Neue"/>
              </a:rPr>
              <a:t>Visual Studio Code</a:t>
            </a:r>
            <a:endParaRPr b="1" sz="2000">
              <a:solidFill>
                <a:schemeClr val="dk1"/>
              </a:solidFill>
              <a:highlight>
                <a:srgbClr val="FFFFFF"/>
              </a:highlight>
              <a:latin typeface="Helvetica Neue"/>
              <a:ea typeface="Helvetica Neue"/>
              <a:cs typeface="Helvetica Neue"/>
              <a:sym typeface="Helvetica Neue"/>
            </a:endParaRPr>
          </a:p>
        </p:txBody>
      </p:sp>
      <p:pic>
        <p:nvPicPr>
          <p:cNvPr id="558" name="Google Shape;558;p71"/>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59" name="Google Shape;559;p71"/>
          <p:cNvSpPr txBox="1"/>
          <p:nvPr/>
        </p:nvSpPr>
        <p:spPr>
          <a:xfrm>
            <a:off x="409375" y="1736675"/>
            <a:ext cx="26433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600">
                <a:solidFill>
                  <a:schemeClr val="dk1"/>
                </a:solidFill>
                <a:uFill>
                  <a:noFill/>
                </a:uFill>
                <a:latin typeface="Helvetica Neue Light"/>
                <a:ea typeface="Helvetica Neue Light"/>
                <a:cs typeface="Helvetica Neue Light"/>
                <a:sym typeface="Helvetica Neue Light"/>
                <a:hlinkClick r:id="rId4">
                  <a:extLst>
                    <a:ext uri="{A12FA001-AC4F-418D-AE19-62706E023703}">
                      <ahyp:hlinkClr val="tx"/>
                    </a:ext>
                  </a:extLst>
                </a:hlinkClick>
              </a:rPr>
              <a:t>Bracket Pair Colorizer 2</a:t>
            </a:r>
            <a:endParaRPr sz="160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n-GB" sz="1600">
                <a:solidFill>
                  <a:schemeClr val="dk1"/>
                </a:solidFill>
                <a:uFill>
                  <a:noFill/>
                </a:uFill>
                <a:latin typeface="Helvetica Neue Light"/>
                <a:ea typeface="Helvetica Neue Light"/>
                <a:cs typeface="Helvetica Neue Light"/>
                <a:sym typeface="Helvetica Neue Light"/>
                <a:hlinkClick r:id="rId5">
                  <a:extLst>
                    <a:ext uri="{A12FA001-AC4F-418D-AE19-62706E023703}">
                      <ahyp:hlinkClr val="tx"/>
                    </a:ext>
                  </a:extLst>
                </a:hlinkClick>
              </a:rPr>
              <a:t>Iconos</a:t>
            </a:r>
            <a:r>
              <a:rPr lang="en-GB" sz="1600">
                <a:solidFill>
                  <a:schemeClr val="dk1"/>
                </a:solidFill>
                <a:latin typeface="Helvetica Neue Light"/>
                <a:ea typeface="Helvetica Neue Light"/>
                <a:cs typeface="Helvetica Neue Light"/>
                <a:sym typeface="Helvetica Neue Light"/>
              </a:rPr>
              <a:t> </a:t>
            </a:r>
            <a:endParaRPr sz="1600">
              <a:solidFill>
                <a:schemeClr val="dk1"/>
              </a:solidFill>
              <a:latin typeface="Helvetica Neue Light"/>
              <a:ea typeface="Helvetica Neue Light"/>
              <a:cs typeface="Helvetica Neue Light"/>
              <a:sym typeface="Helvetica Neue Light"/>
            </a:endParaRPr>
          </a:p>
        </p:txBody>
      </p:sp>
      <p:sp>
        <p:nvSpPr>
          <p:cNvPr id="560" name="Google Shape;560;p71"/>
          <p:cNvSpPr txBox="1"/>
          <p:nvPr/>
        </p:nvSpPr>
        <p:spPr>
          <a:xfrm>
            <a:off x="409375" y="2984184"/>
            <a:ext cx="3000000" cy="156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600">
                <a:solidFill>
                  <a:schemeClr val="dk1"/>
                </a:solidFill>
                <a:uFill>
                  <a:noFill/>
                </a:uFill>
                <a:latin typeface="Helvetica Neue Light"/>
                <a:ea typeface="Helvetica Neue Light"/>
                <a:cs typeface="Helvetica Neue Light"/>
                <a:sym typeface="Helvetica Neue Light"/>
                <a:hlinkClick r:id="rId6">
                  <a:extLst>
                    <a:ext uri="{A12FA001-AC4F-418D-AE19-62706E023703}">
                      <ahyp:hlinkClr val="tx"/>
                    </a:ext>
                  </a:extLst>
                </a:hlinkClick>
              </a:rPr>
              <a:t>Angular Snippets</a:t>
            </a:r>
            <a:endParaRPr sz="160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n-GB" sz="1600">
                <a:solidFill>
                  <a:schemeClr val="dk1"/>
                </a:solidFill>
                <a:uFill>
                  <a:noFill/>
                </a:uFill>
                <a:latin typeface="Helvetica Neue Light"/>
                <a:ea typeface="Helvetica Neue Light"/>
                <a:cs typeface="Helvetica Neue Light"/>
                <a:sym typeface="Helvetica Neue Light"/>
                <a:hlinkClick r:id="rId7">
                  <a:extLst>
                    <a:ext uri="{A12FA001-AC4F-418D-AE19-62706E023703}">
                      <ahyp:hlinkClr val="tx"/>
                    </a:ext>
                  </a:extLst>
                </a:hlinkClick>
              </a:rPr>
              <a:t>Angular Language Service</a:t>
            </a:r>
            <a:endParaRPr sz="160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n-GB" sz="1600">
                <a:solidFill>
                  <a:schemeClr val="dk1"/>
                </a:solidFill>
                <a:uFill>
                  <a:noFill/>
                </a:uFill>
                <a:latin typeface="Helvetica Neue Light"/>
                <a:ea typeface="Helvetica Neue Light"/>
                <a:cs typeface="Helvetica Neue Light"/>
                <a:sym typeface="Helvetica Neue Light"/>
                <a:hlinkClick r:id="rId8">
                  <a:extLst>
                    <a:ext uri="{A12FA001-AC4F-418D-AE19-62706E023703}">
                      <ahyp:hlinkClr val="tx"/>
                    </a:ext>
                  </a:extLst>
                </a:hlinkClick>
              </a:rPr>
              <a:t>Angular Inline</a:t>
            </a:r>
            <a:endParaRPr sz="160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n-GB" sz="1600">
                <a:solidFill>
                  <a:schemeClr val="dk1"/>
                </a:solidFill>
                <a:uFill>
                  <a:noFill/>
                </a:uFill>
                <a:latin typeface="Helvetica Neue Light"/>
                <a:ea typeface="Helvetica Neue Light"/>
                <a:cs typeface="Helvetica Neue Light"/>
                <a:sym typeface="Helvetica Neue Light"/>
                <a:hlinkClick r:id="rId9">
                  <a:extLst>
                    <a:ext uri="{A12FA001-AC4F-418D-AE19-62706E023703}">
                      <ahyp:hlinkClr val="tx"/>
                    </a:ext>
                  </a:extLst>
                </a:hlinkClick>
              </a:rPr>
              <a:t>Auto Close Tag</a:t>
            </a:r>
            <a:endParaRPr sz="160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n-GB" sz="1600">
                <a:solidFill>
                  <a:schemeClr val="dk1"/>
                </a:solidFill>
                <a:uFill>
                  <a:noFill/>
                </a:uFill>
                <a:latin typeface="Helvetica Neue Light"/>
                <a:ea typeface="Helvetica Neue Light"/>
                <a:cs typeface="Helvetica Neue Light"/>
                <a:sym typeface="Helvetica Neue Light"/>
                <a:hlinkClick r:id="rId10">
                  <a:extLst>
                    <a:ext uri="{A12FA001-AC4F-418D-AE19-62706E023703}">
                      <ahyp:hlinkClr val="tx"/>
                    </a:ext>
                  </a:extLst>
                </a:hlinkClick>
              </a:rPr>
              <a:t>TypeScript importer</a:t>
            </a:r>
            <a:endParaRPr sz="1600">
              <a:solidFill>
                <a:schemeClr val="dk1"/>
              </a:solidFill>
              <a:latin typeface="Helvetica Neue Light"/>
              <a:ea typeface="Helvetica Neue Light"/>
              <a:cs typeface="Helvetica Neue Light"/>
              <a:sym typeface="Helvetica Neue Light"/>
            </a:endParaRPr>
          </a:p>
        </p:txBody>
      </p:sp>
      <p:sp>
        <p:nvSpPr>
          <p:cNvPr id="561" name="Google Shape;561;p71"/>
          <p:cNvSpPr txBox="1"/>
          <p:nvPr/>
        </p:nvSpPr>
        <p:spPr>
          <a:xfrm>
            <a:off x="409375" y="1354875"/>
            <a:ext cx="3000000" cy="51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solidFill>
                  <a:schemeClr val="dk1"/>
                </a:solidFill>
                <a:latin typeface="Helvetica Neue Light"/>
                <a:ea typeface="Helvetica Neue Light"/>
                <a:cs typeface="Helvetica Neue Light"/>
                <a:sym typeface="Helvetica Neue Light"/>
              </a:rPr>
              <a:t>Extensiones Generales</a:t>
            </a:r>
            <a:endParaRPr sz="2000">
              <a:solidFill>
                <a:schemeClr val="dk1"/>
              </a:solidFill>
              <a:latin typeface="Helvetica Neue Light"/>
              <a:ea typeface="Helvetica Neue Light"/>
              <a:cs typeface="Helvetica Neue Light"/>
              <a:sym typeface="Helvetica Neue Light"/>
            </a:endParaRPr>
          </a:p>
        </p:txBody>
      </p:sp>
      <p:sp>
        <p:nvSpPr>
          <p:cNvPr id="562" name="Google Shape;562;p71"/>
          <p:cNvSpPr txBox="1"/>
          <p:nvPr/>
        </p:nvSpPr>
        <p:spPr>
          <a:xfrm>
            <a:off x="394950" y="2610455"/>
            <a:ext cx="3000000" cy="51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solidFill>
                  <a:schemeClr val="dk1"/>
                </a:solidFill>
                <a:latin typeface="Helvetica Neue Light"/>
                <a:ea typeface="Helvetica Neue Light"/>
                <a:cs typeface="Helvetica Neue Light"/>
                <a:sym typeface="Helvetica Neue Light"/>
              </a:rPr>
              <a:t>Extensiones Angular</a:t>
            </a:r>
            <a:endParaRPr sz="2000">
              <a:solidFill>
                <a:schemeClr val="dk1"/>
              </a:solidFill>
              <a:latin typeface="Helvetica Neue Light"/>
              <a:ea typeface="Helvetica Neue Light"/>
              <a:cs typeface="Helvetica Neue Light"/>
              <a:sym typeface="Helvetica Neue Light"/>
            </a:endParaRPr>
          </a:p>
        </p:txBody>
      </p:sp>
      <p:pic>
        <p:nvPicPr>
          <p:cNvPr id="563" name="Google Shape;563;p71"/>
          <p:cNvPicPr preferRelativeResize="0"/>
          <p:nvPr/>
        </p:nvPicPr>
        <p:blipFill>
          <a:blip r:embed="rId11">
            <a:alphaModFix/>
          </a:blip>
          <a:stretch>
            <a:fillRect/>
          </a:stretch>
        </p:blipFill>
        <p:spPr>
          <a:xfrm>
            <a:off x="3754425" y="1381800"/>
            <a:ext cx="4899275" cy="3146049"/>
          </a:xfrm>
          <a:prstGeom prst="rect">
            <a:avLst/>
          </a:prstGeom>
          <a:noFill/>
          <a:ln>
            <a:noFill/>
          </a:ln>
        </p:spPr>
      </p:pic>
      <p:pic>
        <p:nvPicPr>
          <p:cNvPr id="564" name="Google Shape;564;p71"/>
          <p:cNvPicPr preferRelativeResize="0"/>
          <p:nvPr/>
        </p:nvPicPr>
        <p:blipFill>
          <a:blip r:embed="rId12">
            <a:alphaModFix/>
          </a:blip>
          <a:stretch>
            <a:fillRect/>
          </a:stretch>
        </p:blipFill>
        <p:spPr>
          <a:xfrm>
            <a:off x="358500" y="296475"/>
            <a:ext cx="870226" cy="87022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72"/>
          <p:cNvSpPr txBox="1"/>
          <p:nvPr/>
        </p:nvSpPr>
        <p:spPr>
          <a:xfrm>
            <a:off x="716250" y="1796038"/>
            <a:ext cx="7439700" cy="1217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800">
                <a:solidFill>
                  <a:schemeClr val="dk1"/>
                </a:solidFill>
                <a:highlight>
                  <a:srgbClr val="FFFFFF"/>
                </a:highlight>
                <a:latin typeface="Helvetica Neue Light"/>
                <a:ea typeface="Helvetica Neue Light"/>
                <a:cs typeface="Helvetica Neue Light"/>
                <a:sym typeface="Helvetica Neue Light"/>
              </a:rPr>
              <a:t>Uno de los requisitos que tenemos a la hora de configurar nuestras herramientas para el trabajo con Angular es la instalación del </a:t>
            </a:r>
            <a:r>
              <a:rPr b="1" lang="en-GB" sz="1800">
                <a:solidFill>
                  <a:schemeClr val="dk1"/>
                </a:solidFill>
                <a:highlight>
                  <a:srgbClr val="FFFFFF"/>
                </a:highlight>
                <a:latin typeface="Helvetica Neue"/>
                <a:ea typeface="Helvetica Neue"/>
                <a:cs typeface="Helvetica Neue"/>
                <a:sym typeface="Helvetica Neue"/>
              </a:rPr>
              <a:t>Runtime de NodeJS</a:t>
            </a:r>
            <a:r>
              <a:rPr lang="en-GB" sz="1800">
                <a:solidFill>
                  <a:schemeClr val="dk1"/>
                </a:solidFill>
                <a:highlight>
                  <a:srgbClr val="FFFFFF"/>
                </a:highlight>
                <a:latin typeface="Helvetica Neue Light"/>
                <a:ea typeface="Helvetica Neue Light"/>
                <a:cs typeface="Helvetica Neue Light"/>
                <a:sym typeface="Helvetica Neue Light"/>
              </a:rPr>
              <a:t> 🤔 Esto </a:t>
            </a:r>
            <a:r>
              <a:rPr lang="en-GB" sz="1800">
                <a:solidFill>
                  <a:schemeClr val="dk1"/>
                </a:solidFill>
                <a:highlight>
                  <a:srgbClr val="EF89D2"/>
                </a:highlight>
                <a:latin typeface="Helvetica Neue Light"/>
                <a:ea typeface="Helvetica Neue Light"/>
                <a:cs typeface="Helvetica Neue Light"/>
                <a:sym typeface="Helvetica Neue Light"/>
              </a:rPr>
              <a:t>no significa que usaremos NodeJs</a:t>
            </a:r>
            <a:r>
              <a:rPr lang="en-GB" sz="1800">
                <a:solidFill>
                  <a:schemeClr val="dk1"/>
                </a:solidFill>
                <a:highlight>
                  <a:srgbClr val="FFFFFF"/>
                </a:highlight>
                <a:latin typeface="Helvetica Neue Light"/>
                <a:ea typeface="Helvetica Neue Light"/>
                <a:cs typeface="Helvetica Neue Light"/>
                <a:sym typeface="Helvetica Neue Light"/>
              </a:rPr>
              <a:t>, pero sí utilizaremos una herramienta que viene con su instalación: </a:t>
            </a:r>
            <a:r>
              <a:rPr b="1" lang="en-GB" sz="1800">
                <a:solidFill>
                  <a:schemeClr val="dk1"/>
                </a:solidFill>
                <a:highlight>
                  <a:srgbClr val="FFFFFF"/>
                </a:highlight>
                <a:latin typeface="Helvetica Neue"/>
                <a:ea typeface="Helvetica Neue"/>
                <a:cs typeface="Helvetica Neue"/>
                <a:sym typeface="Helvetica Neue"/>
              </a:rPr>
              <a:t>npm</a:t>
            </a:r>
            <a:r>
              <a:rPr lang="en-GB" sz="1800">
                <a:solidFill>
                  <a:schemeClr val="dk1"/>
                </a:solidFill>
                <a:highlight>
                  <a:srgbClr val="FFFFFF"/>
                </a:highlight>
                <a:latin typeface="Helvetica Neue Light"/>
                <a:ea typeface="Helvetica Neue Light"/>
                <a:cs typeface="Helvetica Neue Light"/>
                <a:sym typeface="Helvetica Neue Light"/>
              </a:rPr>
              <a:t>.</a:t>
            </a:r>
            <a:endParaRPr sz="18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70" name="Google Shape;570;p72"/>
          <p:cNvSpPr txBox="1"/>
          <p:nvPr/>
        </p:nvSpPr>
        <p:spPr>
          <a:xfrm>
            <a:off x="852150" y="5206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¿POR QUÉ NODEJS?</a:t>
            </a:r>
            <a:endParaRPr i="1" sz="4000">
              <a:latin typeface="Anton"/>
              <a:ea typeface="Anton"/>
              <a:cs typeface="Anton"/>
              <a:sym typeface="Anton"/>
            </a:endParaRPr>
          </a:p>
        </p:txBody>
      </p:sp>
      <p:pic>
        <p:nvPicPr>
          <p:cNvPr id="571" name="Google Shape;571;p7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72" name="Google Shape;572;p72"/>
          <p:cNvPicPr preferRelativeResize="0"/>
          <p:nvPr/>
        </p:nvPicPr>
        <p:blipFill>
          <a:blip r:embed="rId4">
            <a:alphaModFix/>
          </a:blip>
          <a:stretch>
            <a:fillRect/>
          </a:stretch>
        </p:blipFill>
        <p:spPr>
          <a:xfrm>
            <a:off x="3709650" y="3585600"/>
            <a:ext cx="1588800" cy="7944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cxnSp>
        <p:nvCxnSpPr>
          <p:cNvPr id="577" name="Google Shape;577;p73"/>
          <p:cNvCxnSpPr>
            <a:stCxn id="578" idx="6"/>
            <a:endCxn id="579" idx="2"/>
          </p:cNvCxnSpPr>
          <p:nvPr/>
        </p:nvCxnSpPr>
        <p:spPr>
          <a:xfrm>
            <a:off x="2516950" y="2725650"/>
            <a:ext cx="4016700" cy="6000"/>
          </a:xfrm>
          <a:prstGeom prst="straightConnector1">
            <a:avLst/>
          </a:prstGeom>
          <a:noFill/>
          <a:ln cap="flat" cmpd="sng" w="9525">
            <a:solidFill>
              <a:srgbClr val="3CEFAB"/>
            </a:solidFill>
            <a:prstDash val="solid"/>
            <a:round/>
            <a:headEnd len="med" w="med" type="none"/>
            <a:tailEnd len="med" w="med" type="none"/>
          </a:ln>
        </p:spPr>
      </p:cxnSp>
      <p:sp>
        <p:nvSpPr>
          <p:cNvPr id="578" name="Google Shape;578;p73"/>
          <p:cNvSpPr/>
          <p:nvPr/>
        </p:nvSpPr>
        <p:spPr>
          <a:xfrm>
            <a:off x="1330450" y="2132400"/>
            <a:ext cx="1186500" cy="11865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73"/>
          <p:cNvSpPr/>
          <p:nvPr/>
        </p:nvSpPr>
        <p:spPr>
          <a:xfrm>
            <a:off x="3997345" y="2093400"/>
            <a:ext cx="1186500" cy="11865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0FF00"/>
              </a:solidFill>
            </a:endParaRPr>
          </a:p>
        </p:txBody>
      </p:sp>
      <p:sp>
        <p:nvSpPr>
          <p:cNvPr id="579" name="Google Shape;579;p73"/>
          <p:cNvSpPr/>
          <p:nvPr/>
        </p:nvSpPr>
        <p:spPr>
          <a:xfrm>
            <a:off x="6533524" y="2138400"/>
            <a:ext cx="1186500" cy="11865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0FF00"/>
              </a:solidFill>
            </a:endParaRPr>
          </a:p>
        </p:txBody>
      </p:sp>
      <p:sp>
        <p:nvSpPr>
          <p:cNvPr id="581" name="Google Shape;581;p73"/>
          <p:cNvSpPr txBox="1"/>
          <p:nvPr/>
        </p:nvSpPr>
        <p:spPr>
          <a:xfrm>
            <a:off x="914725" y="3160425"/>
            <a:ext cx="2069100" cy="1065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GB" sz="1600">
                <a:solidFill>
                  <a:schemeClr val="dk1"/>
                </a:solidFill>
                <a:highlight>
                  <a:schemeClr val="lt1"/>
                </a:highlight>
                <a:latin typeface="Helvetica Neue"/>
                <a:ea typeface="Helvetica Neue"/>
                <a:cs typeface="Helvetica Neue"/>
                <a:sym typeface="Helvetica Neue"/>
              </a:rPr>
              <a:t>Descarga</a:t>
            </a:r>
            <a:endParaRPr b="1" sz="1600">
              <a:latin typeface="Helvetica Neue"/>
              <a:ea typeface="Helvetica Neue"/>
              <a:cs typeface="Helvetica Neue"/>
              <a:sym typeface="Helvetica Neue"/>
            </a:endParaRPr>
          </a:p>
        </p:txBody>
      </p:sp>
      <p:sp>
        <p:nvSpPr>
          <p:cNvPr id="582" name="Google Shape;582;p73"/>
          <p:cNvSpPr txBox="1"/>
          <p:nvPr/>
        </p:nvSpPr>
        <p:spPr>
          <a:xfrm>
            <a:off x="3537450" y="3160425"/>
            <a:ext cx="2069100" cy="1065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GB" sz="1600">
                <a:solidFill>
                  <a:schemeClr val="dk1"/>
                </a:solidFill>
                <a:highlight>
                  <a:schemeClr val="lt1"/>
                </a:highlight>
                <a:latin typeface="Helvetica Neue"/>
                <a:ea typeface="Helvetica Neue"/>
                <a:cs typeface="Helvetica Neue"/>
                <a:sym typeface="Helvetica Neue"/>
              </a:rPr>
              <a:t>Instalación</a:t>
            </a:r>
            <a:endParaRPr b="1" sz="1600">
              <a:solidFill>
                <a:schemeClr val="dk1"/>
              </a:solidFill>
              <a:highlight>
                <a:schemeClr val="lt1"/>
              </a:highlight>
              <a:latin typeface="Helvetica Neue"/>
              <a:ea typeface="Helvetica Neue"/>
              <a:cs typeface="Helvetica Neue"/>
              <a:sym typeface="Helvetica Neue"/>
            </a:endParaRPr>
          </a:p>
        </p:txBody>
      </p:sp>
      <p:sp>
        <p:nvSpPr>
          <p:cNvPr id="583" name="Google Shape;583;p73"/>
          <p:cNvSpPr txBox="1"/>
          <p:nvPr/>
        </p:nvSpPr>
        <p:spPr>
          <a:xfrm>
            <a:off x="6100200" y="3160425"/>
            <a:ext cx="2069100" cy="1065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GB" sz="1600">
                <a:solidFill>
                  <a:schemeClr val="dk1"/>
                </a:solidFill>
                <a:highlight>
                  <a:schemeClr val="lt1"/>
                </a:highlight>
                <a:latin typeface="Helvetica Neue"/>
                <a:ea typeface="Helvetica Neue"/>
                <a:cs typeface="Helvetica Neue"/>
                <a:sym typeface="Helvetica Neue"/>
              </a:rPr>
              <a:t>Comprobación</a:t>
            </a:r>
            <a:endParaRPr b="1" sz="1600">
              <a:solidFill>
                <a:schemeClr val="dk1"/>
              </a:solidFill>
              <a:highlight>
                <a:schemeClr val="lt1"/>
              </a:highlight>
              <a:latin typeface="Helvetica Neue"/>
              <a:ea typeface="Helvetica Neue"/>
              <a:cs typeface="Helvetica Neue"/>
              <a:sym typeface="Helvetica Neue"/>
            </a:endParaRPr>
          </a:p>
        </p:txBody>
      </p:sp>
      <p:pic>
        <p:nvPicPr>
          <p:cNvPr id="584" name="Google Shape;584;p73"/>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85" name="Google Shape;585;p73"/>
          <p:cNvSpPr txBox="1"/>
          <p:nvPr/>
        </p:nvSpPr>
        <p:spPr>
          <a:xfrm>
            <a:off x="1330200" y="530325"/>
            <a:ext cx="6520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000">
                <a:solidFill>
                  <a:schemeClr val="dk1"/>
                </a:solidFill>
                <a:latin typeface="Anton"/>
                <a:ea typeface="Anton"/>
                <a:cs typeface="Anton"/>
                <a:sym typeface="Anton"/>
              </a:rPr>
              <a:t>INSTALAMOS NODEJS</a:t>
            </a:r>
            <a:endParaRPr i="1" sz="4000">
              <a:solidFill>
                <a:schemeClr val="dk1"/>
              </a:solidFill>
              <a:latin typeface="Anton"/>
              <a:ea typeface="Anton"/>
              <a:cs typeface="Anton"/>
              <a:sym typeface="Anton"/>
            </a:endParaRPr>
          </a:p>
          <a:p>
            <a:pPr indent="0" lvl="0" marL="0" rtl="0" algn="ctr">
              <a:spcBef>
                <a:spcPts val="0"/>
              </a:spcBef>
              <a:spcAft>
                <a:spcPts val="0"/>
              </a:spcAft>
              <a:buNone/>
            </a:pPr>
            <a:r>
              <a:rPr i="1" lang="en-GB" sz="1500">
                <a:solidFill>
                  <a:schemeClr val="dk1"/>
                </a:solidFill>
                <a:latin typeface="Anton"/>
                <a:ea typeface="Anton"/>
                <a:cs typeface="Anton"/>
                <a:sym typeface="Anton"/>
              </a:rPr>
              <a:t>PASO A PASO:</a:t>
            </a:r>
            <a:endParaRPr i="1" sz="1500">
              <a:solidFill>
                <a:schemeClr val="dk1"/>
              </a:solidFill>
              <a:latin typeface="Anton"/>
              <a:ea typeface="Anton"/>
              <a:cs typeface="Anton"/>
              <a:sym typeface="Anton"/>
            </a:endParaRPr>
          </a:p>
        </p:txBody>
      </p:sp>
      <p:pic>
        <p:nvPicPr>
          <p:cNvPr id="586" name="Google Shape;586;p73"/>
          <p:cNvPicPr preferRelativeResize="0"/>
          <p:nvPr/>
        </p:nvPicPr>
        <p:blipFill>
          <a:blip r:embed="rId4">
            <a:alphaModFix/>
          </a:blip>
          <a:stretch>
            <a:fillRect/>
          </a:stretch>
        </p:blipFill>
        <p:spPr>
          <a:xfrm>
            <a:off x="4726504" y="4626438"/>
            <a:ext cx="647271" cy="323637"/>
          </a:xfrm>
          <a:prstGeom prst="rect">
            <a:avLst/>
          </a:prstGeom>
          <a:noFill/>
          <a:ln>
            <a:noFill/>
          </a:ln>
        </p:spPr>
      </p:pic>
      <p:pic>
        <p:nvPicPr>
          <p:cNvPr id="587" name="Google Shape;587;p73"/>
          <p:cNvPicPr preferRelativeResize="0"/>
          <p:nvPr/>
        </p:nvPicPr>
        <p:blipFill>
          <a:blip r:embed="rId5">
            <a:alphaModFix/>
          </a:blip>
          <a:stretch>
            <a:fillRect/>
          </a:stretch>
        </p:blipFill>
        <p:spPr>
          <a:xfrm>
            <a:off x="3769300" y="4548550"/>
            <a:ext cx="827075" cy="389514"/>
          </a:xfrm>
          <a:prstGeom prst="rect">
            <a:avLst/>
          </a:prstGeom>
          <a:noFill/>
          <a:ln>
            <a:noFill/>
          </a:ln>
        </p:spPr>
      </p:pic>
      <p:pic>
        <p:nvPicPr>
          <p:cNvPr id="588" name="Google Shape;588;p73"/>
          <p:cNvPicPr preferRelativeResize="0"/>
          <p:nvPr/>
        </p:nvPicPr>
        <p:blipFill>
          <a:blip r:embed="rId6">
            <a:alphaModFix/>
          </a:blip>
          <a:stretch>
            <a:fillRect/>
          </a:stretch>
        </p:blipFill>
        <p:spPr>
          <a:xfrm>
            <a:off x="1600063" y="2408013"/>
            <a:ext cx="647275" cy="647275"/>
          </a:xfrm>
          <a:prstGeom prst="rect">
            <a:avLst/>
          </a:prstGeom>
          <a:noFill/>
          <a:ln>
            <a:noFill/>
          </a:ln>
        </p:spPr>
      </p:pic>
      <p:pic>
        <p:nvPicPr>
          <p:cNvPr id="589" name="Google Shape;589;p73"/>
          <p:cNvPicPr preferRelativeResize="0"/>
          <p:nvPr/>
        </p:nvPicPr>
        <p:blipFill>
          <a:blip r:embed="rId7">
            <a:alphaModFix/>
          </a:blip>
          <a:stretch>
            <a:fillRect/>
          </a:stretch>
        </p:blipFill>
        <p:spPr>
          <a:xfrm>
            <a:off x="4266975" y="2363025"/>
            <a:ext cx="647250" cy="647250"/>
          </a:xfrm>
          <a:prstGeom prst="rect">
            <a:avLst/>
          </a:prstGeom>
          <a:noFill/>
          <a:ln>
            <a:noFill/>
          </a:ln>
        </p:spPr>
      </p:pic>
      <p:pic>
        <p:nvPicPr>
          <p:cNvPr id="590" name="Google Shape;590;p73"/>
          <p:cNvPicPr preferRelativeResize="0"/>
          <p:nvPr/>
        </p:nvPicPr>
        <p:blipFill>
          <a:blip r:embed="rId8">
            <a:alphaModFix/>
          </a:blip>
          <a:stretch>
            <a:fillRect/>
          </a:stretch>
        </p:blipFill>
        <p:spPr>
          <a:xfrm>
            <a:off x="6811068" y="2386405"/>
            <a:ext cx="647250" cy="6472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74"/>
          <p:cNvSpPr txBox="1"/>
          <p:nvPr/>
        </p:nvSpPr>
        <p:spPr>
          <a:xfrm>
            <a:off x="1364150" y="240825"/>
            <a:ext cx="3745800" cy="98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4500">
                <a:latin typeface="Anton"/>
                <a:ea typeface="Anton"/>
                <a:cs typeface="Anton"/>
                <a:sym typeface="Anton"/>
              </a:rPr>
              <a:t>DESCARGA           </a:t>
            </a:r>
            <a:endParaRPr i="1" sz="4500">
              <a:latin typeface="Anton"/>
              <a:ea typeface="Anton"/>
              <a:cs typeface="Anton"/>
              <a:sym typeface="Anton"/>
            </a:endParaRPr>
          </a:p>
        </p:txBody>
      </p:sp>
      <p:pic>
        <p:nvPicPr>
          <p:cNvPr id="596" name="Google Shape;596;p74"/>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97" name="Google Shape;597;p74"/>
          <p:cNvPicPr preferRelativeResize="0"/>
          <p:nvPr/>
        </p:nvPicPr>
        <p:blipFill>
          <a:blip r:embed="rId4">
            <a:alphaModFix/>
          </a:blip>
          <a:stretch>
            <a:fillRect/>
          </a:stretch>
        </p:blipFill>
        <p:spPr>
          <a:xfrm>
            <a:off x="2691968" y="1672525"/>
            <a:ext cx="4062421" cy="3057826"/>
          </a:xfrm>
          <a:prstGeom prst="rect">
            <a:avLst/>
          </a:prstGeom>
          <a:noFill/>
          <a:ln>
            <a:noFill/>
          </a:ln>
        </p:spPr>
      </p:pic>
      <p:sp>
        <p:nvSpPr>
          <p:cNvPr id="598" name="Google Shape;598;p74"/>
          <p:cNvSpPr txBox="1"/>
          <p:nvPr/>
        </p:nvSpPr>
        <p:spPr>
          <a:xfrm>
            <a:off x="605276" y="3593400"/>
            <a:ext cx="1818900" cy="523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100">
                <a:latin typeface="Helvetica Neue Light"/>
                <a:ea typeface="Helvetica Neue Light"/>
                <a:cs typeface="Helvetica Neue Light"/>
                <a:sym typeface="Helvetica Neue Light"/>
              </a:rPr>
              <a:t>Versión más</a:t>
            </a:r>
            <a:endParaRPr sz="1100">
              <a:latin typeface="Helvetica Neue Light"/>
              <a:ea typeface="Helvetica Neue Light"/>
              <a:cs typeface="Helvetica Neue Light"/>
              <a:sym typeface="Helvetica Neue Light"/>
            </a:endParaRPr>
          </a:p>
          <a:p>
            <a:pPr indent="0" lvl="0" marL="0" rtl="0" algn="r">
              <a:spcBef>
                <a:spcPts val="0"/>
              </a:spcBef>
              <a:spcAft>
                <a:spcPts val="0"/>
              </a:spcAft>
              <a:buNone/>
            </a:pPr>
            <a:r>
              <a:rPr lang="en-GB" sz="1100">
                <a:latin typeface="Helvetica Neue Light"/>
                <a:ea typeface="Helvetica Neue Light"/>
                <a:cs typeface="Helvetica Neue Light"/>
                <a:sym typeface="Helvetica Neue Light"/>
              </a:rPr>
              <a:t>soportada</a:t>
            </a:r>
            <a:endParaRPr sz="1100">
              <a:latin typeface="Helvetica Neue Light"/>
              <a:ea typeface="Helvetica Neue Light"/>
              <a:cs typeface="Helvetica Neue Light"/>
              <a:sym typeface="Helvetica Neue Light"/>
            </a:endParaRPr>
          </a:p>
        </p:txBody>
      </p:sp>
      <p:sp>
        <p:nvSpPr>
          <p:cNvPr id="599" name="Google Shape;599;p74"/>
          <p:cNvSpPr txBox="1"/>
          <p:nvPr/>
        </p:nvSpPr>
        <p:spPr>
          <a:xfrm>
            <a:off x="7081627" y="3616152"/>
            <a:ext cx="1433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Helvetica Neue Light"/>
                <a:ea typeface="Helvetica Neue Light"/>
                <a:cs typeface="Helvetica Neue Light"/>
                <a:sym typeface="Helvetica Neue Light"/>
              </a:rPr>
              <a:t>Versión</a:t>
            </a:r>
            <a:r>
              <a:rPr lang="en-GB" sz="1100">
                <a:latin typeface="Helvetica Neue Light"/>
                <a:ea typeface="Helvetica Neue Light"/>
                <a:cs typeface="Helvetica Neue Light"/>
                <a:sym typeface="Helvetica Neue Light"/>
              </a:rPr>
              <a:t> con nuevas funcionalidades</a:t>
            </a:r>
            <a:endParaRPr sz="1100">
              <a:latin typeface="Helvetica Neue Light"/>
              <a:ea typeface="Helvetica Neue Light"/>
              <a:cs typeface="Helvetica Neue Light"/>
              <a:sym typeface="Helvetica Neue Light"/>
            </a:endParaRPr>
          </a:p>
        </p:txBody>
      </p:sp>
      <p:cxnSp>
        <p:nvCxnSpPr>
          <p:cNvPr id="600" name="Google Shape;600;p74"/>
          <p:cNvCxnSpPr>
            <a:endCxn id="599" idx="1"/>
          </p:cNvCxnSpPr>
          <p:nvPr/>
        </p:nvCxnSpPr>
        <p:spPr>
          <a:xfrm>
            <a:off x="6052327" y="3866052"/>
            <a:ext cx="1029300" cy="11700"/>
          </a:xfrm>
          <a:prstGeom prst="straightConnector1">
            <a:avLst/>
          </a:prstGeom>
          <a:noFill/>
          <a:ln cap="flat" cmpd="sng" w="9525">
            <a:solidFill>
              <a:schemeClr val="dk2"/>
            </a:solidFill>
            <a:prstDash val="solid"/>
            <a:round/>
            <a:headEnd len="med" w="med" type="none"/>
            <a:tailEnd len="med" w="med" type="triangle"/>
          </a:ln>
        </p:spPr>
      </p:cxnSp>
      <p:cxnSp>
        <p:nvCxnSpPr>
          <p:cNvPr id="601" name="Google Shape;601;p74"/>
          <p:cNvCxnSpPr/>
          <p:nvPr/>
        </p:nvCxnSpPr>
        <p:spPr>
          <a:xfrm rot="10800000">
            <a:off x="2431526" y="3846590"/>
            <a:ext cx="813000" cy="0"/>
          </a:xfrm>
          <a:prstGeom prst="straightConnector1">
            <a:avLst/>
          </a:prstGeom>
          <a:noFill/>
          <a:ln cap="flat" cmpd="sng" w="9525">
            <a:solidFill>
              <a:schemeClr val="dk2"/>
            </a:solidFill>
            <a:prstDash val="solid"/>
            <a:round/>
            <a:headEnd len="med" w="med" type="none"/>
            <a:tailEnd len="med" w="med" type="triangle"/>
          </a:ln>
        </p:spPr>
      </p:cxnSp>
      <p:sp>
        <p:nvSpPr>
          <p:cNvPr id="602" name="Google Shape;602;p74"/>
          <p:cNvSpPr txBox="1"/>
          <p:nvPr/>
        </p:nvSpPr>
        <p:spPr>
          <a:xfrm>
            <a:off x="1376325" y="967525"/>
            <a:ext cx="599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Helvetica Neue Light"/>
                <a:ea typeface="Helvetica Neue Light"/>
                <a:cs typeface="Helvetica Neue Light"/>
                <a:sym typeface="Helvetica Neue Light"/>
              </a:rPr>
              <a:t>Descargar NodeJS de </a:t>
            </a:r>
            <a:r>
              <a:rPr lang="en-GB" u="sng">
                <a:solidFill>
                  <a:schemeClr val="hlink"/>
                </a:solidFill>
                <a:latin typeface="Helvetica Neue Light"/>
                <a:ea typeface="Helvetica Neue Light"/>
                <a:cs typeface="Helvetica Neue Light"/>
                <a:sym typeface="Helvetica Neue Light"/>
                <a:hlinkClick r:id="rId5"/>
              </a:rPr>
              <a:t>https://nodejs.org/en/</a:t>
            </a:r>
            <a:endParaRPr>
              <a:latin typeface="Helvetica Neue Light"/>
              <a:ea typeface="Helvetica Neue Light"/>
              <a:cs typeface="Helvetica Neue Light"/>
              <a:sym typeface="Helvetica Neue Light"/>
            </a:endParaRPr>
          </a:p>
        </p:txBody>
      </p:sp>
      <p:sp>
        <p:nvSpPr>
          <p:cNvPr id="603" name="Google Shape;603;p74"/>
          <p:cNvSpPr/>
          <p:nvPr/>
        </p:nvSpPr>
        <p:spPr>
          <a:xfrm>
            <a:off x="314750" y="326625"/>
            <a:ext cx="864600" cy="8175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04" name="Google Shape;604;p74"/>
          <p:cNvPicPr preferRelativeResize="0"/>
          <p:nvPr/>
        </p:nvPicPr>
        <p:blipFill>
          <a:blip r:embed="rId6">
            <a:alphaModFix/>
          </a:blip>
          <a:stretch>
            <a:fillRect/>
          </a:stretch>
        </p:blipFill>
        <p:spPr>
          <a:xfrm>
            <a:off x="511181" y="516511"/>
            <a:ext cx="471583" cy="445946"/>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75"/>
          <p:cNvSpPr txBox="1"/>
          <p:nvPr/>
        </p:nvSpPr>
        <p:spPr>
          <a:xfrm>
            <a:off x="1382100" y="320900"/>
            <a:ext cx="3501300" cy="6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4500">
                <a:latin typeface="Anton"/>
                <a:ea typeface="Anton"/>
                <a:cs typeface="Anton"/>
                <a:sym typeface="Anton"/>
              </a:rPr>
              <a:t>INSTALACIÓN</a:t>
            </a:r>
            <a:endParaRPr i="1" sz="4500">
              <a:latin typeface="Anton"/>
              <a:ea typeface="Anton"/>
              <a:cs typeface="Anton"/>
              <a:sym typeface="Anton"/>
            </a:endParaRPr>
          </a:p>
        </p:txBody>
      </p:sp>
      <p:pic>
        <p:nvPicPr>
          <p:cNvPr id="610" name="Google Shape;610;p75"/>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611" name="Google Shape;611;p75"/>
          <p:cNvPicPr preferRelativeResize="0"/>
          <p:nvPr/>
        </p:nvPicPr>
        <p:blipFill>
          <a:blip r:embed="rId4">
            <a:alphaModFix/>
          </a:blip>
          <a:stretch>
            <a:fillRect/>
          </a:stretch>
        </p:blipFill>
        <p:spPr>
          <a:xfrm>
            <a:off x="994900" y="1612137"/>
            <a:ext cx="3501267" cy="2562098"/>
          </a:xfrm>
          <a:prstGeom prst="rect">
            <a:avLst/>
          </a:prstGeom>
          <a:noFill/>
          <a:ln>
            <a:noFill/>
          </a:ln>
        </p:spPr>
      </p:pic>
      <p:pic>
        <p:nvPicPr>
          <p:cNvPr id="612" name="Google Shape;612;p75"/>
          <p:cNvPicPr preferRelativeResize="0"/>
          <p:nvPr/>
        </p:nvPicPr>
        <p:blipFill>
          <a:blip r:embed="rId5">
            <a:alphaModFix/>
          </a:blip>
          <a:stretch>
            <a:fillRect/>
          </a:stretch>
        </p:blipFill>
        <p:spPr>
          <a:xfrm>
            <a:off x="4797434" y="1596400"/>
            <a:ext cx="3501267" cy="2564768"/>
          </a:xfrm>
          <a:prstGeom prst="rect">
            <a:avLst/>
          </a:prstGeom>
          <a:noFill/>
          <a:ln>
            <a:noFill/>
          </a:ln>
        </p:spPr>
      </p:pic>
      <p:sp>
        <p:nvSpPr>
          <p:cNvPr id="613" name="Google Shape;613;p75"/>
          <p:cNvSpPr txBox="1"/>
          <p:nvPr/>
        </p:nvSpPr>
        <p:spPr>
          <a:xfrm>
            <a:off x="996050" y="4171000"/>
            <a:ext cx="4635600" cy="5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500">
                <a:solidFill>
                  <a:schemeClr val="dk1"/>
                </a:solidFill>
                <a:highlight>
                  <a:srgbClr val="FFFFFF"/>
                </a:highlight>
                <a:latin typeface="Helvetica Neue Light"/>
                <a:ea typeface="Helvetica Neue Light"/>
                <a:cs typeface="Helvetica Neue Light"/>
                <a:sym typeface="Helvetica Neue Light"/>
              </a:rPr>
              <a:t>Proceso de </a:t>
            </a:r>
            <a:r>
              <a:rPr lang="en-GB" sz="1500">
                <a:solidFill>
                  <a:schemeClr val="dk1"/>
                </a:solidFill>
                <a:highlight>
                  <a:srgbClr val="FFFFFF"/>
                </a:highlight>
                <a:latin typeface="Helvetica Neue Light"/>
                <a:ea typeface="Helvetica Neue Light"/>
                <a:cs typeface="Helvetica Neue Light"/>
                <a:sym typeface="Helvetica Neue Light"/>
              </a:rPr>
              <a:t>instalación</a:t>
            </a:r>
            <a:r>
              <a:rPr lang="en-GB" sz="1500">
                <a:solidFill>
                  <a:schemeClr val="dk1"/>
                </a:solidFill>
                <a:highlight>
                  <a:srgbClr val="FFFFFF"/>
                </a:highlight>
                <a:latin typeface="Helvetica Neue Light"/>
                <a:ea typeface="Helvetica Neue Light"/>
                <a:cs typeface="Helvetica Neue Light"/>
                <a:sym typeface="Helvetica Neue Light"/>
              </a:rPr>
              <a:t> Next Next Next</a:t>
            </a:r>
            <a:r>
              <a:rPr lang="en-GB" sz="1500">
                <a:solidFill>
                  <a:schemeClr val="dk1"/>
                </a:solidFill>
                <a:highlight>
                  <a:srgbClr val="FFFFFF"/>
                </a:highlight>
                <a:latin typeface="Helvetica Neue Light"/>
                <a:ea typeface="Helvetica Neue Light"/>
                <a:cs typeface="Helvetica Neue Light"/>
                <a:sym typeface="Helvetica Neue Light"/>
              </a:rPr>
              <a:t>...</a:t>
            </a:r>
            <a:endParaRPr sz="1500">
              <a:solidFill>
                <a:schemeClr val="dk1"/>
              </a:solidFill>
              <a:highlight>
                <a:srgbClr val="FFFFFF"/>
              </a:highlight>
              <a:latin typeface="Helvetica Neue Light"/>
              <a:ea typeface="Helvetica Neue Light"/>
              <a:cs typeface="Helvetica Neue Light"/>
              <a:sym typeface="Helvetica Neue Light"/>
            </a:endParaRPr>
          </a:p>
        </p:txBody>
      </p:sp>
      <p:sp>
        <p:nvSpPr>
          <p:cNvPr id="614" name="Google Shape;614;p75"/>
          <p:cNvSpPr/>
          <p:nvPr/>
        </p:nvSpPr>
        <p:spPr>
          <a:xfrm>
            <a:off x="386325" y="320900"/>
            <a:ext cx="840900" cy="845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0FF00"/>
              </a:solidFill>
            </a:endParaRPr>
          </a:p>
        </p:txBody>
      </p:sp>
      <p:pic>
        <p:nvPicPr>
          <p:cNvPr id="615" name="Google Shape;615;p75"/>
          <p:cNvPicPr preferRelativeResize="0"/>
          <p:nvPr/>
        </p:nvPicPr>
        <p:blipFill>
          <a:blip r:embed="rId6">
            <a:alphaModFix/>
          </a:blip>
          <a:stretch>
            <a:fillRect/>
          </a:stretch>
        </p:blipFill>
        <p:spPr>
          <a:xfrm>
            <a:off x="577369" y="512950"/>
            <a:ext cx="458603" cy="46102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76"/>
          <p:cNvSpPr txBox="1"/>
          <p:nvPr/>
        </p:nvSpPr>
        <p:spPr>
          <a:xfrm>
            <a:off x="1240275" y="439500"/>
            <a:ext cx="7766100" cy="75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4500">
                <a:latin typeface="Anton"/>
                <a:ea typeface="Anton"/>
                <a:cs typeface="Anton"/>
                <a:sym typeface="Anton"/>
              </a:rPr>
              <a:t>COMPROBACIÓN</a:t>
            </a:r>
            <a:r>
              <a:rPr i="1" lang="en-GB" sz="4500">
                <a:latin typeface="Anton"/>
                <a:ea typeface="Anton"/>
                <a:cs typeface="Anton"/>
                <a:sym typeface="Anton"/>
              </a:rPr>
              <a:t> DE </a:t>
            </a:r>
            <a:r>
              <a:rPr i="1" lang="en-GB" sz="4500">
                <a:latin typeface="Anton"/>
                <a:ea typeface="Anton"/>
                <a:cs typeface="Anton"/>
                <a:sym typeface="Anton"/>
              </a:rPr>
              <a:t>INSTALACIÓN</a:t>
            </a:r>
            <a:endParaRPr i="1" sz="4500">
              <a:latin typeface="Anton"/>
              <a:ea typeface="Anton"/>
              <a:cs typeface="Anton"/>
              <a:sym typeface="Anton"/>
            </a:endParaRPr>
          </a:p>
        </p:txBody>
      </p:sp>
      <p:pic>
        <p:nvPicPr>
          <p:cNvPr id="621" name="Google Shape;621;p76"/>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622" name="Google Shape;622;p76"/>
          <p:cNvPicPr preferRelativeResize="0"/>
          <p:nvPr/>
        </p:nvPicPr>
        <p:blipFill>
          <a:blip r:embed="rId4">
            <a:alphaModFix/>
          </a:blip>
          <a:stretch>
            <a:fillRect/>
          </a:stretch>
        </p:blipFill>
        <p:spPr>
          <a:xfrm>
            <a:off x="597475" y="1735750"/>
            <a:ext cx="4499377" cy="2954374"/>
          </a:xfrm>
          <a:prstGeom prst="rect">
            <a:avLst/>
          </a:prstGeom>
          <a:noFill/>
          <a:ln>
            <a:noFill/>
          </a:ln>
        </p:spPr>
      </p:pic>
      <p:grpSp>
        <p:nvGrpSpPr>
          <p:cNvPr id="623" name="Google Shape;623;p76"/>
          <p:cNvGrpSpPr/>
          <p:nvPr/>
        </p:nvGrpSpPr>
        <p:grpSpPr>
          <a:xfrm>
            <a:off x="243819" y="368199"/>
            <a:ext cx="923453" cy="893197"/>
            <a:chOff x="143110" y="124014"/>
            <a:chExt cx="1186500" cy="1186500"/>
          </a:xfrm>
        </p:grpSpPr>
        <p:sp>
          <p:nvSpPr>
            <p:cNvPr id="624" name="Google Shape;624;p76"/>
            <p:cNvSpPr/>
            <p:nvPr/>
          </p:nvSpPr>
          <p:spPr>
            <a:xfrm>
              <a:off x="143110" y="124014"/>
              <a:ext cx="1186500" cy="11865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0FF00"/>
                </a:solidFill>
              </a:endParaRPr>
            </a:p>
          </p:txBody>
        </p:sp>
        <p:pic>
          <p:nvPicPr>
            <p:cNvPr id="625" name="Google Shape;625;p76"/>
            <p:cNvPicPr preferRelativeResize="0"/>
            <p:nvPr/>
          </p:nvPicPr>
          <p:blipFill>
            <a:blip r:embed="rId5">
              <a:alphaModFix/>
            </a:blip>
            <a:stretch>
              <a:fillRect/>
            </a:stretch>
          </p:blipFill>
          <p:spPr>
            <a:xfrm>
              <a:off x="412861" y="387605"/>
              <a:ext cx="647250" cy="647250"/>
            </a:xfrm>
            <a:prstGeom prst="rect">
              <a:avLst/>
            </a:prstGeom>
            <a:noFill/>
            <a:ln>
              <a:noFill/>
            </a:ln>
          </p:spPr>
        </p:pic>
      </p:grpSp>
      <p:sp>
        <p:nvSpPr>
          <p:cNvPr id="626" name="Google Shape;626;p76"/>
          <p:cNvSpPr txBox="1"/>
          <p:nvPr/>
        </p:nvSpPr>
        <p:spPr>
          <a:xfrm>
            <a:off x="5256800" y="1790714"/>
            <a:ext cx="3294000" cy="113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700">
                <a:latin typeface="Helvetica Neue"/>
                <a:ea typeface="Helvetica Neue"/>
                <a:cs typeface="Helvetica Neue"/>
                <a:sym typeface="Helvetica Neue"/>
              </a:rPr>
              <a:t>Comandos de comprobación</a:t>
            </a:r>
            <a:endParaRPr b="1" sz="1700">
              <a:latin typeface="Helvetica Neue"/>
              <a:ea typeface="Helvetica Neue"/>
              <a:cs typeface="Helvetica Neue"/>
              <a:sym typeface="Helvetica Neue"/>
            </a:endParaRPr>
          </a:p>
          <a:p>
            <a:pPr indent="0" lvl="0" marL="0" rtl="0" algn="l">
              <a:spcBef>
                <a:spcPts val="1000"/>
              </a:spcBef>
              <a:spcAft>
                <a:spcPts val="0"/>
              </a:spcAft>
              <a:buNone/>
            </a:pPr>
            <a:r>
              <a:rPr lang="en-GB">
                <a:latin typeface="Helvetica Neue Light"/>
                <a:ea typeface="Helvetica Neue Light"/>
                <a:cs typeface="Helvetica Neue Light"/>
                <a:sym typeface="Helvetica Neue Light"/>
              </a:rPr>
              <a:t>Node - -version</a:t>
            </a:r>
            <a:endParaRPr>
              <a:latin typeface="Helvetica Neue Light"/>
              <a:ea typeface="Helvetica Neue Light"/>
              <a:cs typeface="Helvetica Neue Light"/>
              <a:sym typeface="Helvetica Neue Light"/>
            </a:endParaRPr>
          </a:p>
          <a:p>
            <a:pPr indent="0" lvl="0" marL="0" rtl="0" algn="l">
              <a:spcBef>
                <a:spcPts val="1000"/>
              </a:spcBef>
              <a:spcAft>
                <a:spcPts val="1000"/>
              </a:spcAft>
              <a:buNone/>
            </a:pPr>
            <a:r>
              <a:rPr lang="en-GB">
                <a:latin typeface="Helvetica Neue Light"/>
                <a:ea typeface="Helvetica Neue Light"/>
                <a:cs typeface="Helvetica Neue Light"/>
                <a:sym typeface="Helvetica Neue Light"/>
              </a:rPr>
              <a:t>Node -v</a:t>
            </a:r>
            <a:endParaRPr>
              <a:latin typeface="Helvetica Neue Light"/>
              <a:ea typeface="Helvetica Neue Light"/>
              <a:cs typeface="Helvetica Neue Light"/>
              <a:sym typeface="Helvetica Neue Ligh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0" name="Shape 630"/>
        <p:cNvGrpSpPr/>
        <p:nvPr/>
      </p:nvGrpSpPr>
      <p:grpSpPr>
        <a:xfrm>
          <a:off x="0" y="0"/>
          <a:ext cx="0" cy="0"/>
          <a:chOff x="0" y="0"/>
          <a:chExt cx="0" cy="0"/>
        </a:xfrm>
      </p:grpSpPr>
      <p:sp>
        <p:nvSpPr>
          <p:cNvPr id="631" name="Google Shape;631;p77"/>
          <p:cNvSpPr txBox="1"/>
          <p:nvPr/>
        </p:nvSpPr>
        <p:spPr>
          <a:xfrm>
            <a:off x="2657700" y="2394100"/>
            <a:ext cx="3828600" cy="11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6000">
                <a:solidFill>
                  <a:srgbClr val="E8E7E3"/>
                </a:solidFill>
              </a:rPr>
              <a:t>☕ </a:t>
            </a:r>
            <a:endParaRPr sz="6000">
              <a:solidFill>
                <a:srgbClr val="E8E7E3"/>
              </a:solidFill>
            </a:endParaRPr>
          </a:p>
          <a:p>
            <a:pPr indent="0" lvl="0" marL="0" rtl="0" algn="ctr">
              <a:spcBef>
                <a:spcPts val="0"/>
              </a:spcBef>
              <a:spcAft>
                <a:spcPts val="0"/>
              </a:spcAft>
              <a:buNone/>
            </a:pPr>
            <a:r>
              <a:rPr i="1" lang="en-GB" sz="6000">
                <a:solidFill>
                  <a:srgbClr val="E0FF00"/>
                </a:solidFill>
                <a:latin typeface="Anton"/>
                <a:ea typeface="Anton"/>
                <a:cs typeface="Anton"/>
                <a:sym typeface="Anton"/>
              </a:rPr>
              <a:t>BREAK</a:t>
            </a:r>
            <a:endParaRPr i="1" sz="6000">
              <a:solidFill>
                <a:srgbClr val="E0FF00"/>
              </a:solidFill>
              <a:latin typeface="Anton"/>
              <a:ea typeface="Anton"/>
              <a:cs typeface="Anton"/>
              <a:sym typeface="Anton"/>
            </a:endParaRPr>
          </a:p>
          <a:p>
            <a:pPr indent="0" lvl="0" marL="0" rtl="0" algn="ctr">
              <a:spcBef>
                <a:spcPts val="0"/>
              </a:spcBef>
              <a:spcAft>
                <a:spcPts val="0"/>
              </a:spcAft>
              <a:buNone/>
            </a:pPr>
            <a:r>
              <a:t/>
            </a:r>
            <a:endParaRPr sz="2100">
              <a:solidFill>
                <a:schemeClr val="lt1"/>
              </a:solidFill>
              <a:latin typeface="Anton"/>
              <a:ea typeface="Anton"/>
              <a:cs typeface="Anton"/>
              <a:sym typeface="Anton"/>
            </a:endParaRPr>
          </a:p>
          <a:p>
            <a:pPr indent="0" lvl="0" marL="0" rtl="0" algn="ctr">
              <a:spcBef>
                <a:spcPts val="0"/>
              </a:spcBef>
              <a:spcAft>
                <a:spcPts val="0"/>
              </a:spcAft>
              <a:buNone/>
            </a:pPr>
            <a:r>
              <a:rPr lang="en-GB" sz="2100">
                <a:solidFill>
                  <a:schemeClr val="lt1"/>
                </a:solidFill>
                <a:latin typeface="Anton"/>
                <a:ea typeface="Anton"/>
                <a:cs typeface="Anton"/>
                <a:sym typeface="Anton"/>
              </a:rPr>
              <a:t>¡5/10 MINUTOS Y VOLVEMOS!</a:t>
            </a:r>
            <a:endParaRPr sz="2100">
              <a:solidFill>
                <a:schemeClr val="lt1"/>
              </a:solidFill>
              <a:latin typeface="Anton"/>
              <a:ea typeface="Anton"/>
              <a:cs typeface="Anton"/>
              <a:sym typeface="Anton"/>
            </a:endParaRPr>
          </a:p>
          <a:p>
            <a:pPr indent="0" lvl="0" marL="0" rtl="0" algn="l">
              <a:spcBef>
                <a:spcPts val="0"/>
              </a:spcBef>
              <a:spcAft>
                <a:spcPts val="0"/>
              </a:spcAft>
              <a:buNone/>
            </a:pPr>
            <a:r>
              <a:t/>
            </a:r>
            <a:endParaRPr i="1" sz="4000">
              <a:solidFill>
                <a:srgbClr val="E0FF00"/>
              </a:solidFill>
              <a:latin typeface="Anton"/>
              <a:ea typeface="Anton"/>
              <a:cs typeface="Anton"/>
              <a:sym typeface="Anto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8" name="Shape 138"/>
        <p:cNvGrpSpPr/>
        <p:nvPr/>
      </p:nvGrpSpPr>
      <p:grpSpPr>
        <a:xfrm>
          <a:off x="0" y="0"/>
          <a:ext cx="0" cy="0"/>
          <a:chOff x="0" y="0"/>
          <a:chExt cx="0" cy="0"/>
        </a:xfrm>
      </p:grpSpPr>
      <p:sp>
        <p:nvSpPr>
          <p:cNvPr id="139" name="Google Shape;139;p33"/>
          <p:cNvSpPr txBox="1"/>
          <p:nvPr/>
        </p:nvSpPr>
        <p:spPr>
          <a:xfrm>
            <a:off x="1453850" y="1843275"/>
            <a:ext cx="5902200" cy="11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4000">
                <a:solidFill>
                  <a:srgbClr val="E0FF00"/>
                </a:solidFill>
                <a:latin typeface="Anton"/>
                <a:ea typeface="Anton"/>
                <a:cs typeface="Anton"/>
                <a:sym typeface="Anton"/>
              </a:rPr>
              <a:t>¿DUDAS DEL ON-BOARDING?</a:t>
            </a:r>
            <a:endParaRPr i="1" sz="4000">
              <a:solidFill>
                <a:srgbClr val="E0FF00"/>
              </a:solidFill>
              <a:latin typeface="Anton"/>
              <a:ea typeface="Anton"/>
              <a:cs typeface="Anton"/>
              <a:sym typeface="Anton"/>
            </a:endParaRPr>
          </a:p>
        </p:txBody>
      </p:sp>
      <p:sp>
        <p:nvSpPr>
          <p:cNvPr id="140" name="Google Shape;140;p33">
            <a:hlinkClick r:id="rId4"/>
          </p:cNvPr>
          <p:cNvSpPr/>
          <p:nvPr/>
        </p:nvSpPr>
        <p:spPr>
          <a:xfrm>
            <a:off x="3436038" y="2829200"/>
            <a:ext cx="2271900" cy="567900"/>
          </a:xfrm>
          <a:prstGeom prst="roundRect">
            <a:avLst>
              <a:gd fmla="val 16667" name="adj"/>
            </a:avLst>
          </a:prstGeom>
          <a:noFill/>
          <a:ln cap="flat" cmpd="sng" w="2857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Anton"/>
                <a:ea typeface="Anton"/>
                <a:cs typeface="Anton"/>
                <a:sym typeface="Anton"/>
              </a:rPr>
              <a:t>MíRALO AQUí</a:t>
            </a:r>
            <a:endParaRPr sz="1800">
              <a:solidFill>
                <a:srgbClr val="FFFFFF"/>
              </a:solidFill>
              <a:latin typeface="Anton"/>
              <a:ea typeface="Anton"/>
              <a:cs typeface="Anton"/>
              <a:sym typeface="Anton"/>
            </a:endParaRPr>
          </a:p>
        </p:txBody>
      </p:sp>
      <p:pic>
        <p:nvPicPr>
          <p:cNvPr descr="Tiger Face on Apple iOS 12.2" id="141" name="Google Shape;141;p33"/>
          <p:cNvPicPr preferRelativeResize="0"/>
          <p:nvPr/>
        </p:nvPicPr>
        <p:blipFill rotWithShape="1">
          <a:blip r:embed="rId5">
            <a:alphaModFix/>
          </a:blip>
          <a:srcRect b="0" l="0" r="0" t="0"/>
          <a:stretch/>
        </p:blipFill>
        <p:spPr>
          <a:xfrm>
            <a:off x="4215950" y="1281238"/>
            <a:ext cx="712075" cy="71207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78"/>
          <p:cNvSpPr txBox="1"/>
          <p:nvPr/>
        </p:nvSpPr>
        <p:spPr>
          <a:xfrm>
            <a:off x="852150" y="1396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ANGULAR-CLI</a:t>
            </a:r>
            <a:endParaRPr i="1" sz="4500">
              <a:latin typeface="Anton"/>
              <a:ea typeface="Anton"/>
              <a:cs typeface="Anton"/>
              <a:sym typeface="Anton"/>
            </a:endParaRPr>
          </a:p>
          <a:p>
            <a:pPr indent="0" lvl="0" marL="0" rtl="0" algn="ctr">
              <a:spcBef>
                <a:spcPts val="0"/>
              </a:spcBef>
              <a:spcAft>
                <a:spcPts val="0"/>
              </a:spcAft>
              <a:buNone/>
            </a:pPr>
            <a:r>
              <a:rPr i="1" lang="en-GB" sz="1500">
                <a:latin typeface="Anton"/>
                <a:ea typeface="Anton"/>
                <a:cs typeface="Anton"/>
                <a:sym typeface="Anton"/>
              </a:rPr>
              <a:t>INSTALACIÓN PASO A PASO</a:t>
            </a:r>
            <a:endParaRPr i="1" sz="1500">
              <a:latin typeface="Anton"/>
              <a:ea typeface="Anton"/>
              <a:cs typeface="Anton"/>
              <a:sym typeface="Anton"/>
            </a:endParaRPr>
          </a:p>
        </p:txBody>
      </p:sp>
      <p:pic>
        <p:nvPicPr>
          <p:cNvPr id="637" name="Google Shape;637;p78"/>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38" name="Google Shape;638;p78"/>
          <p:cNvSpPr txBox="1"/>
          <p:nvPr/>
        </p:nvSpPr>
        <p:spPr>
          <a:xfrm>
            <a:off x="4917525" y="1721538"/>
            <a:ext cx="40341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latin typeface="Helvetica Neue Light"/>
                <a:ea typeface="Helvetica Neue Light"/>
                <a:cs typeface="Helvetica Neue Light"/>
                <a:sym typeface="Helvetica Neue Light"/>
              </a:rPr>
              <a:t>Mediante npm vamos a instalar una herramienta para interactuar con </a:t>
            </a:r>
            <a:r>
              <a:rPr b="1" lang="en-GB" sz="1800">
                <a:latin typeface="Helvetica Neue"/>
                <a:ea typeface="Helvetica Neue"/>
                <a:cs typeface="Helvetica Neue"/>
                <a:sym typeface="Helvetica Neue"/>
              </a:rPr>
              <a:t>Angular</a:t>
            </a:r>
            <a:r>
              <a:rPr lang="en-GB" sz="1800">
                <a:latin typeface="Helvetica Neue Light"/>
                <a:ea typeface="Helvetica Neue Light"/>
                <a:cs typeface="Helvetica Neue Light"/>
                <a:sym typeface="Helvetica Neue Light"/>
              </a:rPr>
              <a:t>.</a:t>
            </a:r>
            <a:endParaRPr sz="1800">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1800">
              <a:solidFill>
                <a:srgbClr val="FF0000"/>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b="1" lang="en-GB" sz="1800">
                <a:solidFill>
                  <a:schemeClr val="dk1"/>
                </a:solidFill>
                <a:highlight>
                  <a:srgbClr val="EF89D2"/>
                </a:highlight>
                <a:latin typeface="Helvetica Neue"/>
                <a:ea typeface="Helvetica Neue"/>
                <a:cs typeface="Helvetica Neue"/>
                <a:sym typeface="Helvetica Neue"/>
              </a:rPr>
              <a:t>ANGULAR-CLI</a:t>
            </a:r>
            <a:r>
              <a:rPr lang="en-GB" sz="1800">
                <a:latin typeface="Helvetica Neue Light"/>
                <a:ea typeface="Helvetica Neue Light"/>
                <a:cs typeface="Helvetica Neue Light"/>
                <a:sym typeface="Helvetica Neue Light"/>
              </a:rPr>
              <a:t> es una herramienta que nos va a permitir la interacción con el framework </a:t>
            </a:r>
            <a:r>
              <a:rPr lang="en-GB" sz="1800">
                <a:latin typeface="Helvetica Neue Light"/>
                <a:ea typeface="Helvetica Neue Light"/>
                <a:cs typeface="Helvetica Neue Light"/>
                <a:sym typeface="Helvetica Neue Light"/>
              </a:rPr>
              <a:t>🤩.</a:t>
            </a:r>
            <a:endParaRPr sz="1800">
              <a:latin typeface="Helvetica Neue Light"/>
              <a:ea typeface="Helvetica Neue Light"/>
              <a:cs typeface="Helvetica Neue Light"/>
              <a:sym typeface="Helvetica Neue Light"/>
            </a:endParaRPr>
          </a:p>
          <a:p>
            <a:pPr indent="0" lvl="0" marL="457200" rtl="0" algn="l">
              <a:spcBef>
                <a:spcPts val="0"/>
              </a:spcBef>
              <a:spcAft>
                <a:spcPts val="0"/>
              </a:spcAft>
              <a:buNone/>
            </a:pPr>
            <a:r>
              <a:t/>
            </a:r>
            <a:endParaRPr sz="2400">
              <a:latin typeface="Helvetica Neue Light"/>
              <a:ea typeface="Helvetica Neue Light"/>
              <a:cs typeface="Helvetica Neue Light"/>
              <a:sym typeface="Helvetica Neue Light"/>
            </a:endParaRPr>
          </a:p>
        </p:txBody>
      </p:sp>
      <p:pic>
        <p:nvPicPr>
          <p:cNvPr id="639" name="Google Shape;639;p78"/>
          <p:cNvPicPr preferRelativeResize="0"/>
          <p:nvPr/>
        </p:nvPicPr>
        <p:blipFill rotWithShape="1">
          <a:blip r:embed="rId4">
            <a:alphaModFix/>
          </a:blip>
          <a:srcRect b="0" l="17384" r="9755" t="3864"/>
          <a:stretch/>
        </p:blipFill>
        <p:spPr>
          <a:xfrm>
            <a:off x="220425" y="1281100"/>
            <a:ext cx="4546552" cy="3374476"/>
          </a:xfrm>
          <a:prstGeom prst="rect">
            <a:avLst/>
          </a:prstGeom>
          <a:noFill/>
          <a:ln>
            <a:noFill/>
          </a:ln>
        </p:spPr>
      </p:pic>
      <p:pic>
        <p:nvPicPr>
          <p:cNvPr id="640" name="Google Shape;640;p78"/>
          <p:cNvPicPr preferRelativeResize="0"/>
          <p:nvPr/>
        </p:nvPicPr>
        <p:blipFill rotWithShape="1">
          <a:blip r:embed="rId5">
            <a:alphaModFix/>
          </a:blip>
          <a:srcRect b="0" l="0" r="0" t="0"/>
          <a:stretch/>
        </p:blipFill>
        <p:spPr>
          <a:xfrm>
            <a:off x="7693725" y="0"/>
            <a:ext cx="1450276" cy="6022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79"/>
          <p:cNvSpPr txBox="1"/>
          <p:nvPr/>
        </p:nvSpPr>
        <p:spPr>
          <a:xfrm>
            <a:off x="852150" y="1396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ANGULAR-CLI</a:t>
            </a:r>
            <a:endParaRPr i="1" sz="4500">
              <a:latin typeface="Anton"/>
              <a:ea typeface="Anton"/>
              <a:cs typeface="Anton"/>
              <a:sym typeface="Anton"/>
            </a:endParaRPr>
          </a:p>
          <a:p>
            <a:pPr indent="0" lvl="0" marL="0" rtl="0" algn="ctr">
              <a:spcBef>
                <a:spcPts val="0"/>
              </a:spcBef>
              <a:spcAft>
                <a:spcPts val="0"/>
              </a:spcAft>
              <a:buClr>
                <a:schemeClr val="dk1"/>
              </a:buClr>
              <a:buSzPts val="1100"/>
              <a:buFont typeface="Arial"/>
              <a:buNone/>
            </a:pPr>
            <a:r>
              <a:rPr i="1" lang="en-GB" sz="1500">
                <a:solidFill>
                  <a:schemeClr val="dk1"/>
                </a:solidFill>
                <a:latin typeface="Anton"/>
                <a:ea typeface="Anton"/>
                <a:cs typeface="Anton"/>
                <a:sym typeface="Anton"/>
              </a:rPr>
              <a:t>INSTALACIÓN PASO A PASO</a:t>
            </a:r>
            <a:endParaRPr i="1" sz="1500">
              <a:solidFill>
                <a:schemeClr val="dk1"/>
              </a:solidFill>
              <a:latin typeface="Anton"/>
              <a:ea typeface="Anton"/>
              <a:cs typeface="Anton"/>
              <a:sym typeface="Anton"/>
            </a:endParaRPr>
          </a:p>
          <a:p>
            <a:pPr indent="0" lvl="0" marL="0" rtl="0" algn="ctr">
              <a:spcBef>
                <a:spcPts val="0"/>
              </a:spcBef>
              <a:spcAft>
                <a:spcPts val="0"/>
              </a:spcAft>
              <a:buNone/>
            </a:pPr>
            <a:r>
              <a:t/>
            </a:r>
            <a:endParaRPr i="1" sz="4500">
              <a:latin typeface="Anton"/>
              <a:ea typeface="Anton"/>
              <a:cs typeface="Anton"/>
              <a:sym typeface="Anton"/>
            </a:endParaRPr>
          </a:p>
        </p:txBody>
      </p:sp>
      <p:pic>
        <p:nvPicPr>
          <p:cNvPr id="646" name="Google Shape;646;p79"/>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47" name="Google Shape;647;p79"/>
          <p:cNvSpPr txBox="1"/>
          <p:nvPr/>
        </p:nvSpPr>
        <p:spPr>
          <a:xfrm>
            <a:off x="4965050" y="2647863"/>
            <a:ext cx="4034100" cy="492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GB" sz="2000">
                <a:solidFill>
                  <a:srgbClr val="494642"/>
                </a:solidFill>
                <a:latin typeface="Helvetica Neue Light"/>
                <a:ea typeface="Helvetica Neue Light"/>
                <a:cs typeface="Helvetica Neue Light"/>
                <a:sym typeface="Helvetica Neue Light"/>
              </a:rPr>
              <a:t>npm install -g @angular/cli</a:t>
            </a:r>
            <a:endParaRPr sz="2000">
              <a:latin typeface="Helvetica Neue Light"/>
              <a:ea typeface="Helvetica Neue Light"/>
              <a:cs typeface="Helvetica Neue Light"/>
              <a:sym typeface="Helvetica Neue Light"/>
            </a:endParaRPr>
          </a:p>
        </p:txBody>
      </p:sp>
      <p:pic>
        <p:nvPicPr>
          <p:cNvPr id="648" name="Google Shape;648;p79"/>
          <p:cNvPicPr preferRelativeResize="0"/>
          <p:nvPr/>
        </p:nvPicPr>
        <p:blipFill>
          <a:blip r:embed="rId4">
            <a:alphaModFix/>
          </a:blip>
          <a:stretch>
            <a:fillRect/>
          </a:stretch>
        </p:blipFill>
        <p:spPr>
          <a:xfrm>
            <a:off x="304800" y="1281100"/>
            <a:ext cx="4660249" cy="3258149"/>
          </a:xfrm>
          <a:prstGeom prst="rect">
            <a:avLst/>
          </a:prstGeom>
          <a:noFill/>
          <a:ln>
            <a:noFill/>
          </a:ln>
        </p:spPr>
      </p:pic>
      <p:sp>
        <p:nvSpPr>
          <p:cNvPr id="649" name="Google Shape;649;p79"/>
          <p:cNvSpPr txBox="1"/>
          <p:nvPr/>
        </p:nvSpPr>
        <p:spPr>
          <a:xfrm>
            <a:off x="5180275" y="1683025"/>
            <a:ext cx="34512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800">
                <a:solidFill>
                  <a:srgbClr val="494642"/>
                </a:solidFill>
                <a:latin typeface="Helvetica Neue"/>
                <a:ea typeface="Helvetica Neue"/>
                <a:cs typeface="Helvetica Neue"/>
                <a:sym typeface="Helvetica Neue"/>
              </a:rPr>
              <a:t>Comando de instalación</a:t>
            </a:r>
            <a:endParaRPr b="1" sz="1800">
              <a:solidFill>
                <a:srgbClr val="494642"/>
              </a:solidFill>
              <a:latin typeface="Helvetica Neue"/>
              <a:ea typeface="Helvetica Neue"/>
              <a:cs typeface="Helvetica Neue"/>
              <a:sym typeface="Helvetica Neue"/>
            </a:endParaRPr>
          </a:p>
          <a:p>
            <a:pPr indent="0" lvl="0" marL="0" rtl="0" algn="ctr">
              <a:lnSpc>
                <a:spcPct val="115000"/>
              </a:lnSpc>
              <a:spcBef>
                <a:spcPts val="0"/>
              </a:spcBef>
              <a:spcAft>
                <a:spcPts val="0"/>
              </a:spcAft>
              <a:buNone/>
            </a:pPr>
            <a:r>
              <a:rPr b="1" lang="en-GB" sz="1800">
                <a:solidFill>
                  <a:srgbClr val="494642"/>
                </a:solidFill>
                <a:latin typeface="Helvetica Neue"/>
                <a:ea typeface="Helvetica Neue"/>
                <a:cs typeface="Helvetica Neue"/>
                <a:sym typeface="Helvetica Neue"/>
              </a:rPr>
              <a:t>👇</a:t>
            </a:r>
            <a:endParaRPr b="1" sz="1800">
              <a:solidFill>
                <a:srgbClr val="494642"/>
              </a:solidFill>
              <a:latin typeface="Helvetica Neue"/>
              <a:ea typeface="Helvetica Neue"/>
              <a:cs typeface="Helvetica Neue"/>
              <a:sym typeface="Helvetica Neue"/>
            </a:endParaRPr>
          </a:p>
        </p:txBody>
      </p:sp>
      <p:pic>
        <p:nvPicPr>
          <p:cNvPr id="650" name="Google Shape;650;p79"/>
          <p:cNvPicPr preferRelativeResize="0"/>
          <p:nvPr/>
        </p:nvPicPr>
        <p:blipFill rotWithShape="1">
          <a:blip r:embed="rId5">
            <a:alphaModFix/>
          </a:blip>
          <a:srcRect b="0" l="0" r="0" t="0"/>
          <a:stretch/>
        </p:blipFill>
        <p:spPr>
          <a:xfrm>
            <a:off x="7693725" y="0"/>
            <a:ext cx="1450276" cy="6022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80"/>
          <p:cNvSpPr txBox="1"/>
          <p:nvPr/>
        </p:nvSpPr>
        <p:spPr>
          <a:xfrm>
            <a:off x="852150" y="1396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ANGULAR-CLI </a:t>
            </a:r>
            <a:endParaRPr i="1" sz="4500">
              <a:latin typeface="Anton"/>
              <a:ea typeface="Anton"/>
              <a:cs typeface="Anton"/>
              <a:sym typeface="Anton"/>
            </a:endParaRPr>
          </a:p>
          <a:p>
            <a:pPr indent="0" lvl="0" marL="0" rtl="0" algn="ctr">
              <a:spcBef>
                <a:spcPts val="0"/>
              </a:spcBef>
              <a:spcAft>
                <a:spcPts val="0"/>
              </a:spcAft>
              <a:buNone/>
            </a:pPr>
            <a:r>
              <a:rPr i="1" lang="en-GB" sz="1500">
                <a:latin typeface="Anton"/>
                <a:ea typeface="Anton"/>
                <a:cs typeface="Anton"/>
                <a:sym typeface="Anton"/>
              </a:rPr>
              <a:t>INSTALACIÓN PASO A PASO</a:t>
            </a:r>
            <a:endParaRPr i="1" sz="1500">
              <a:latin typeface="Anton"/>
              <a:ea typeface="Anton"/>
              <a:cs typeface="Anton"/>
              <a:sym typeface="Anton"/>
            </a:endParaRPr>
          </a:p>
        </p:txBody>
      </p:sp>
      <p:pic>
        <p:nvPicPr>
          <p:cNvPr id="656" name="Google Shape;656;p80"/>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57" name="Google Shape;657;p80"/>
          <p:cNvSpPr txBox="1"/>
          <p:nvPr/>
        </p:nvSpPr>
        <p:spPr>
          <a:xfrm>
            <a:off x="6304075" y="2785225"/>
            <a:ext cx="1634100" cy="51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2150">
                <a:solidFill>
                  <a:srgbClr val="494642"/>
                </a:solidFill>
                <a:latin typeface="Helvetica Neue Light"/>
                <a:ea typeface="Helvetica Neue Light"/>
                <a:cs typeface="Helvetica Neue Light"/>
                <a:sym typeface="Helvetica Neue Light"/>
              </a:rPr>
              <a:t>ng --version</a:t>
            </a:r>
            <a:endParaRPr sz="2200">
              <a:latin typeface="Helvetica Neue Light"/>
              <a:ea typeface="Helvetica Neue Light"/>
              <a:cs typeface="Helvetica Neue Light"/>
              <a:sym typeface="Helvetica Neue Light"/>
            </a:endParaRPr>
          </a:p>
        </p:txBody>
      </p:sp>
      <p:sp>
        <p:nvSpPr>
          <p:cNvPr id="658" name="Google Shape;658;p80"/>
          <p:cNvSpPr txBox="1"/>
          <p:nvPr/>
        </p:nvSpPr>
        <p:spPr>
          <a:xfrm>
            <a:off x="5104075" y="1759225"/>
            <a:ext cx="40341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800">
                <a:solidFill>
                  <a:srgbClr val="494642"/>
                </a:solidFill>
                <a:latin typeface="Helvetica Neue"/>
                <a:ea typeface="Helvetica Neue"/>
                <a:cs typeface="Helvetica Neue"/>
                <a:sym typeface="Helvetica Neue"/>
              </a:rPr>
              <a:t>Comando de comprobación</a:t>
            </a:r>
            <a:endParaRPr b="1" sz="1800">
              <a:solidFill>
                <a:srgbClr val="494642"/>
              </a:solidFill>
              <a:latin typeface="Helvetica Neue"/>
              <a:ea typeface="Helvetica Neue"/>
              <a:cs typeface="Helvetica Neue"/>
              <a:sym typeface="Helvetica Neue"/>
            </a:endParaRPr>
          </a:p>
          <a:p>
            <a:pPr indent="0" lvl="0" marL="0" rtl="0" algn="ctr">
              <a:lnSpc>
                <a:spcPct val="115000"/>
              </a:lnSpc>
              <a:spcBef>
                <a:spcPts val="0"/>
              </a:spcBef>
              <a:spcAft>
                <a:spcPts val="0"/>
              </a:spcAft>
              <a:buNone/>
            </a:pPr>
            <a:r>
              <a:rPr b="1" lang="en-GB" sz="1800">
                <a:solidFill>
                  <a:srgbClr val="494642"/>
                </a:solidFill>
                <a:latin typeface="Helvetica Neue"/>
                <a:ea typeface="Helvetica Neue"/>
                <a:cs typeface="Helvetica Neue"/>
                <a:sym typeface="Helvetica Neue"/>
              </a:rPr>
              <a:t>👇</a:t>
            </a:r>
            <a:endParaRPr b="1" sz="1800">
              <a:solidFill>
                <a:srgbClr val="494642"/>
              </a:solidFill>
              <a:latin typeface="Helvetica Neue"/>
              <a:ea typeface="Helvetica Neue"/>
              <a:cs typeface="Helvetica Neue"/>
              <a:sym typeface="Helvetica Neue"/>
            </a:endParaRPr>
          </a:p>
        </p:txBody>
      </p:sp>
      <p:pic>
        <p:nvPicPr>
          <p:cNvPr id="659" name="Google Shape;659;p80"/>
          <p:cNvPicPr preferRelativeResize="0"/>
          <p:nvPr/>
        </p:nvPicPr>
        <p:blipFill rotWithShape="1">
          <a:blip r:embed="rId4">
            <a:alphaModFix/>
          </a:blip>
          <a:srcRect b="0" l="0" r="0" t="0"/>
          <a:stretch/>
        </p:blipFill>
        <p:spPr>
          <a:xfrm>
            <a:off x="7693725" y="0"/>
            <a:ext cx="1450276" cy="602200"/>
          </a:xfrm>
          <a:prstGeom prst="rect">
            <a:avLst/>
          </a:prstGeom>
          <a:noFill/>
          <a:ln>
            <a:noFill/>
          </a:ln>
        </p:spPr>
      </p:pic>
      <p:pic>
        <p:nvPicPr>
          <p:cNvPr id="660" name="Google Shape;660;p80"/>
          <p:cNvPicPr preferRelativeResize="0"/>
          <p:nvPr/>
        </p:nvPicPr>
        <p:blipFill>
          <a:blip r:embed="rId5">
            <a:alphaModFix/>
          </a:blip>
          <a:stretch>
            <a:fillRect/>
          </a:stretch>
        </p:blipFill>
        <p:spPr>
          <a:xfrm>
            <a:off x="722200" y="1266475"/>
            <a:ext cx="4381874" cy="339315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81"/>
          <p:cNvSpPr txBox="1"/>
          <p:nvPr/>
        </p:nvSpPr>
        <p:spPr>
          <a:xfrm>
            <a:off x="852150" y="1396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ANGULAR-CLI</a:t>
            </a:r>
            <a:endParaRPr i="1" sz="4500">
              <a:latin typeface="Anton"/>
              <a:ea typeface="Anton"/>
              <a:cs typeface="Anton"/>
              <a:sym typeface="Anton"/>
            </a:endParaRPr>
          </a:p>
          <a:p>
            <a:pPr indent="0" lvl="0" marL="0" rtl="0" algn="ctr">
              <a:spcBef>
                <a:spcPts val="0"/>
              </a:spcBef>
              <a:spcAft>
                <a:spcPts val="0"/>
              </a:spcAft>
              <a:buClr>
                <a:schemeClr val="dk1"/>
              </a:buClr>
              <a:buSzPts val="1100"/>
              <a:buFont typeface="Arial"/>
              <a:buNone/>
            </a:pPr>
            <a:r>
              <a:rPr i="1" lang="en-GB" sz="1500">
                <a:solidFill>
                  <a:schemeClr val="dk1"/>
                </a:solidFill>
                <a:latin typeface="Anton"/>
                <a:ea typeface="Anton"/>
                <a:cs typeface="Anton"/>
                <a:sym typeface="Anton"/>
              </a:rPr>
              <a:t>GENERACIÓN DEL PROYECTO</a:t>
            </a:r>
            <a:endParaRPr i="1" sz="1500">
              <a:solidFill>
                <a:schemeClr val="dk1"/>
              </a:solidFill>
              <a:latin typeface="Anton"/>
              <a:ea typeface="Anton"/>
              <a:cs typeface="Anton"/>
              <a:sym typeface="Anton"/>
            </a:endParaRPr>
          </a:p>
          <a:p>
            <a:pPr indent="0" lvl="0" marL="0" rtl="0" algn="ctr">
              <a:spcBef>
                <a:spcPts val="0"/>
              </a:spcBef>
              <a:spcAft>
                <a:spcPts val="0"/>
              </a:spcAft>
              <a:buNone/>
            </a:pPr>
            <a:r>
              <a:t/>
            </a:r>
            <a:endParaRPr i="1" sz="4500">
              <a:latin typeface="Anton"/>
              <a:ea typeface="Anton"/>
              <a:cs typeface="Anton"/>
              <a:sym typeface="Anton"/>
            </a:endParaRPr>
          </a:p>
        </p:txBody>
      </p:sp>
      <p:pic>
        <p:nvPicPr>
          <p:cNvPr id="666" name="Google Shape;666;p81"/>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67" name="Google Shape;667;p81"/>
          <p:cNvSpPr txBox="1"/>
          <p:nvPr/>
        </p:nvSpPr>
        <p:spPr>
          <a:xfrm>
            <a:off x="5378575" y="2792625"/>
            <a:ext cx="3485100" cy="51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2150">
                <a:solidFill>
                  <a:srgbClr val="494642"/>
                </a:solidFill>
                <a:latin typeface="Helvetica Neue Light"/>
                <a:ea typeface="Helvetica Neue Light"/>
                <a:cs typeface="Helvetica Neue Light"/>
                <a:sym typeface="Helvetica Neue Light"/>
              </a:rPr>
              <a:t>ng</a:t>
            </a:r>
            <a:r>
              <a:rPr lang="en-GB" sz="2150">
                <a:solidFill>
                  <a:srgbClr val="494642"/>
                </a:solidFill>
                <a:latin typeface="Helvetica Neue Light"/>
                <a:ea typeface="Helvetica Neue Light"/>
                <a:cs typeface="Helvetica Neue Light"/>
                <a:sym typeface="Helvetica Neue Light"/>
              </a:rPr>
              <a:t> --new nombre_proyecto</a:t>
            </a:r>
            <a:endParaRPr sz="2200">
              <a:latin typeface="Helvetica Neue Light"/>
              <a:ea typeface="Helvetica Neue Light"/>
              <a:cs typeface="Helvetica Neue Light"/>
              <a:sym typeface="Helvetica Neue Light"/>
            </a:endParaRPr>
          </a:p>
        </p:txBody>
      </p:sp>
      <p:sp>
        <p:nvSpPr>
          <p:cNvPr id="668" name="Google Shape;668;p81"/>
          <p:cNvSpPr txBox="1"/>
          <p:nvPr/>
        </p:nvSpPr>
        <p:spPr>
          <a:xfrm>
            <a:off x="5104075" y="1759225"/>
            <a:ext cx="40341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800">
                <a:solidFill>
                  <a:srgbClr val="494642"/>
                </a:solidFill>
                <a:latin typeface="Helvetica Neue"/>
                <a:ea typeface="Helvetica Neue"/>
                <a:cs typeface="Helvetica Neue"/>
                <a:sym typeface="Helvetica Neue"/>
              </a:rPr>
              <a:t>Comando de generación</a:t>
            </a:r>
            <a:endParaRPr b="1" sz="1800">
              <a:solidFill>
                <a:srgbClr val="494642"/>
              </a:solidFill>
              <a:latin typeface="Helvetica Neue"/>
              <a:ea typeface="Helvetica Neue"/>
              <a:cs typeface="Helvetica Neue"/>
              <a:sym typeface="Helvetica Neue"/>
            </a:endParaRPr>
          </a:p>
          <a:p>
            <a:pPr indent="0" lvl="0" marL="0" rtl="0" algn="ctr">
              <a:lnSpc>
                <a:spcPct val="115000"/>
              </a:lnSpc>
              <a:spcBef>
                <a:spcPts val="0"/>
              </a:spcBef>
              <a:spcAft>
                <a:spcPts val="0"/>
              </a:spcAft>
              <a:buNone/>
            </a:pPr>
            <a:r>
              <a:rPr b="1" lang="en-GB" sz="1800">
                <a:solidFill>
                  <a:srgbClr val="494642"/>
                </a:solidFill>
                <a:latin typeface="Helvetica Neue"/>
                <a:ea typeface="Helvetica Neue"/>
                <a:cs typeface="Helvetica Neue"/>
                <a:sym typeface="Helvetica Neue"/>
              </a:rPr>
              <a:t>👇</a:t>
            </a:r>
            <a:endParaRPr b="1" sz="1800">
              <a:solidFill>
                <a:srgbClr val="494642"/>
              </a:solidFill>
              <a:latin typeface="Helvetica Neue"/>
              <a:ea typeface="Helvetica Neue"/>
              <a:cs typeface="Helvetica Neue"/>
              <a:sym typeface="Helvetica Neue"/>
            </a:endParaRPr>
          </a:p>
        </p:txBody>
      </p:sp>
      <p:pic>
        <p:nvPicPr>
          <p:cNvPr id="669" name="Google Shape;669;p81"/>
          <p:cNvPicPr preferRelativeResize="0"/>
          <p:nvPr/>
        </p:nvPicPr>
        <p:blipFill rotWithShape="1">
          <a:blip r:embed="rId4">
            <a:alphaModFix/>
          </a:blip>
          <a:srcRect b="0" l="0" r="0" t="0"/>
          <a:stretch/>
        </p:blipFill>
        <p:spPr>
          <a:xfrm>
            <a:off x="7693725" y="0"/>
            <a:ext cx="1450276" cy="602200"/>
          </a:xfrm>
          <a:prstGeom prst="rect">
            <a:avLst/>
          </a:prstGeom>
          <a:noFill/>
          <a:ln>
            <a:noFill/>
          </a:ln>
        </p:spPr>
      </p:pic>
      <p:pic>
        <p:nvPicPr>
          <p:cNvPr id="670" name="Google Shape;670;p81"/>
          <p:cNvPicPr preferRelativeResize="0"/>
          <p:nvPr/>
        </p:nvPicPr>
        <p:blipFill>
          <a:blip r:embed="rId5">
            <a:alphaModFix/>
          </a:blip>
          <a:stretch>
            <a:fillRect/>
          </a:stretch>
        </p:blipFill>
        <p:spPr>
          <a:xfrm>
            <a:off x="568550" y="2737099"/>
            <a:ext cx="4753564" cy="2194776"/>
          </a:xfrm>
          <a:prstGeom prst="rect">
            <a:avLst/>
          </a:prstGeom>
          <a:noFill/>
          <a:ln>
            <a:noFill/>
          </a:ln>
        </p:spPr>
      </p:pic>
      <p:pic>
        <p:nvPicPr>
          <p:cNvPr id="671" name="Google Shape;671;p81"/>
          <p:cNvPicPr preferRelativeResize="0"/>
          <p:nvPr/>
        </p:nvPicPr>
        <p:blipFill>
          <a:blip r:embed="rId6">
            <a:alphaModFix/>
          </a:blip>
          <a:stretch>
            <a:fillRect/>
          </a:stretch>
        </p:blipFill>
        <p:spPr>
          <a:xfrm>
            <a:off x="568552" y="1514047"/>
            <a:ext cx="4753574" cy="102548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1400" scaled="0"/>
        </a:gradFill>
      </p:bgPr>
    </p:bg>
    <p:spTree>
      <p:nvGrpSpPr>
        <p:cNvPr id="675" name="Shape 675"/>
        <p:cNvGrpSpPr/>
        <p:nvPr/>
      </p:nvGrpSpPr>
      <p:grpSpPr>
        <a:xfrm>
          <a:off x="0" y="0"/>
          <a:ext cx="0" cy="0"/>
          <a:chOff x="0" y="0"/>
          <a:chExt cx="0" cy="0"/>
        </a:xfrm>
      </p:grpSpPr>
      <p:sp>
        <p:nvSpPr>
          <p:cNvPr id="676" name="Google Shape;676;p82"/>
          <p:cNvSpPr txBox="1"/>
          <p:nvPr/>
        </p:nvSpPr>
        <p:spPr>
          <a:xfrm>
            <a:off x="1741200" y="164900"/>
            <a:ext cx="5661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n-GB" sz="3600">
                <a:latin typeface="Anton"/>
                <a:ea typeface="Anton"/>
                <a:cs typeface="Anton"/>
                <a:sym typeface="Anton"/>
              </a:rPr>
              <a:t>¡PROBEMOS SI FUNCIONA!</a:t>
            </a:r>
            <a:endParaRPr i="1" sz="3600">
              <a:latin typeface="Anton"/>
              <a:ea typeface="Anton"/>
              <a:cs typeface="Anton"/>
              <a:sym typeface="Anton"/>
            </a:endParaRPr>
          </a:p>
        </p:txBody>
      </p:sp>
      <p:pic>
        <p:nvPicPr>
          <p:cNvPr id="677" name="Google Shape;677;p8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678" name="Google Shape;678;p82"/>
          <p:cNvPicPr preferRelativeResize="0"/>
          <p:nvPr/>
        </p:nvPicPr>
        <p:blipFill rotWithShape="1">
          <a:blip r:embed="rId4">
            <a:alphaModFix/>
          </a:blip>
          <a:srcRect b="0" l="0" r="0" t="0"/>
          <a:stretch/>
        </p:blipFill>
        <p:spPr>
          <a:xfrm>
            <a:off x="7693725" y="0"/>
            <a:ext cx="1450276" cy="602200"/>
          </a:xfrm>
          <a:prstGeom prst="rect">
            <a:avLst/>
          </a:prstGeom>
          <a:noFill/>
          <a:ln>
            <a:noFill/>
          </a:ln>
        </p:spPr>
      </p:pic>
      <p:pic>
        <p:nvPicPr>
          <p:cNvPr id="679" name="Google Shape;679;p82"/>
          <p:cNvPicPr preferRelativeResize="0"/>
          <p:nvPr/>
        </p:nvPicPr>
        <p:blipFill>
          <a:blip r:embed="rId5">
            <a:alphaModFix/>
          </a:blip>
          <a:stretch>
            <a:fillRect/>
          </a:stretch>
        </p:blipFill>
        <p:spPr>
          <a:xfrm>
            <a:off x="3097275" y="1330725"/>
            <a:ext cx="2949450" cy="29494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83"/>
          <p:cNvSpPr txBox="1"/>
          <p:nvPr/>
        </p:nvSpPr>
        <p:spPr>
          <a:xfrm>
            <a:off x="809550" y="2264363"/>
            <a:ext cx="7524900" cy="217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i="1" lang="en-GB" sz="4000">
                <a:latin typeface="Anton"/>
                <a:ea typeface="Anton"/>
                <a:cs typeface="Anton"/>
                <a:sym typeface="Anton"/>
              </a:rPr>
              <a:t>PRIMER PROYECTO DE ANGULAR</a:t>
            </a:r>
            <a:endParaRPr sz="2000">
              <a:latin typeface="Helvetica Neue Light"/>
              <a:ea typeface="Helvetica Neue Light"/>
              <a:cs typeface="Helvetica Neue Light"/>
              <a:sym typeface="Helvetica Neue Light"/>
            </a:endParaRPr>
          </a:p>
          <a:p>
            <a:pPr indent="0" lvl="0" marL="0" marR="0" rtl="0" algn="ctr">
              <a:lnSpc>
                <a:spcPct val="100000"/>
              </a:lnSpc>
              <a:spcBef>
                <a:spcPts val="1000"/>
              </a:spcBef>
              <a:spcAft>
                <a:spcPts val="0"/>
              </a:spcAft>
              <a:buClr>
                <a:srgbClr val="000000"/>
              </a:buClr>
              <a:buSzPts val="4000"/>
              <a:buFont typeface="Arial"/>
              <a:buNone/>
            </a:pPr>
            <a:r>
              <a:rPr lang="en-GB" sz="2000">
                <a:latin typeface="Helvetica Neue Light"/>
                <a:ea typeface="Helvetica Neue Light"/>
                <a:cs typeface="Helvetica Neue Light"/>
                <a:sym typeface="Helvetica Neue Light"/>
              </a:rPr>
              <a:t>Instala y ejecuta </a:t>
            </a:r>
            <a:r>
              <a:rPr b="1" lang="en-GB" sz="2000">
                <a:latin typeface="Helvetica Neue"/>
                <a:ea typeface="Helvetica Neue"/>
                <a:cs typeface="Helvetica Neue"/>
                <a:sym typeface="Helvetica Neue"/>
              </a:rPr>
              <a:t>angular-cli</a:t>
            </a:r>
            <a:r>
              <a:rPr lang="en-GB" sz="2000">
                <a:latin typeface="Helvetica Neue Light"/>
                <a:ea typeface="Helvetica Neue Light"/>
                <a:cs typeface="Helvetica Neue Light"/>
                <a:sym typeface="Helvetica Neue Light"/>
              </a:rPr>
              <a:t> para crear tu primer proyecto. </a:t>
            </a:r>
            <a:endParaRPr sz="2000">
              <a:latin typeface="Helvetica Neue Light"/>
              <a:ea typeface="Helvetica Neue Light"/>
              <a:cs typeface="Helvetica Neue Light"/>
              <a:sym typeface="Helvetica Neue Light"/>
            </a:endParaRPr>
          </a:p>
          <a:p>
            <a:pPr indent="0" lvl="0" marL="0" marR="0" rtl="0" algn="ctr">
              <a:lnSpc>
                <a:spcPct val="100000"/>
              </a:lnSpc>
              <a:spcBef>
                <a:spcPts val="1000"/>
              </a:spcBef>
              <a:spcAft>
                <a:spcPts val="1000"/>
              </a:spcAft>
              <a:buClr>
                <a:srgbClr val="000000"/>
              </a:buClr>
              <a:buSzPts val="4000"/>
              <a:buFont typeface="Arial"/>
              <a:buNone/>
            </a:pPr>
            <a:r>
              <a:rPr lang="en-GB" sz="2000">
                <a:latin typeface="Helvetica Neue Light"/>
                <a:ea typeface="Helvetica Neue Light"/>
                <a:cs typeface="Helvetica Neue Light"/>
                <a:sym typeface="Helvetica Neue Light"/>
              </a:rPr>
              <a:t>Verifica si funciona </a:t>
            </a:r>
            <a:r>
              <a:rPr lang="en-GB" sz="2000">
                <a:latin typeface="Helvetica Neue Light"/>
                <a:ea typeface="Helvetica Neue Light"/>
                <a:cs typeface="Helvetica Neue Light"/>
                <a:sym typeface="Helvetica Neue Light"/>
              </a:rPr>
              <a:t>💡.</a:t>
            </a:r>
            <a:endParaRPr sz="2000">
              <a:latin typeface="Helvetica Neue Light"/>
              <a:ea typeface="Helvetica Neue Light"/>
              <a:cs typeface="Helvetica Neue Light"/>
              <a:sym typeface="Helvetica Neue Light"/>
            </a:endParaRPr>
          </a:p>
        </p:txBody>
      </p:sp>
      <p:pic>
        <p:nvPicPr>
          <p:cNvPr id="685" name="Google Shape;685;p8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686" name="Google Shape;686;p83"/>
          <p:cNvPicPr preferRelativeResize="0"/>
          <p:nvPr/>
        </p:nvPicPr>
        <p:blipFill rotWithShape="1">
          <a:blip r:embed="rId4">
            <a:alphaModFix/>
          </a:blip>
          <a:srcRect b="0" l="0" r="0" t="0"/>
          <a:stretch/>
        </p:blipFill>
        <p:spPr>
          <a:xfrm>
            <a:off x="3882275" y="661649"/>
            <a:ext cx="1379450" cy="1379450"/>
          </a:xfrm>
          <a:prstGeom prst="rect">
            <a:avLst/>
          </a:prstGeom>
          <a:noFill/>
          <a:ln>
            <a:noFill/>
          </a:ln>
        </p:spPr>
      </p:pic>
      <p:sp>
        <p:nvSpPr>
          <p:cNvPr id="687" name="Google Shape;687;p83"/>
          <p:cNvSpPr txBox="1"/>
          <p:nvPr/>
        </p:nvSpPr>
        <p:spPr>
          <a:xfrm>
            <a:off x="3072000" y="4436375"/>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GB" sz="1600">
                <a:solidFill>
                  <a:schemeClr val="dk1"/>
                </a:solidFill>
                <a:latin typeface="Helvetica Neue Light"/>
                <a:ea typeface="Helvetica Neue Light"/>
                <a:cs typeface="Helvetica Neue Light"/>
                <a:sym typeface="Helvetica Neue Light"/>
              </a:rPr>
              <a:t>Tiempo estimado: </a:t>
            </a:r>
            <a:r>
              <a:rPr lang="en-GB" sz="1600">
                <a:solidFill>
                  <a:schemeClr val="dk1"/>
                </a:solidFill>
                <a:latin typeface="Helvetica Neue Light"/>
                <a:ea typeface="Helvetica Neue Light"/>
                <a:cs typeface="Helvetica Neue Light"/>
                <a:sym typeface="Helvetica Neue Light"/>
              </a:rPr>
              <a:t>10 min</a:t>
            </a:r>
            <a:endParaRPr sz="1600"/>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1400" scaled="0"/>
        </a:gradFill>
      </p:bgPr>
    </p:bg>
    <p:spTree>
      <p:nvGrpSpPr>
        <p:cNvPr id="691" name="Shape 691"/>
        <p:cNvGrpSpPr/>
        <p:nvPr/>
      </p:nvGrpSpPr>
      <p:grpSpPr>
        <a:xfrm>
          <a:off x="0" y="0"/>
          <a:ext cx="0" cy="0"/>
          <a:chOff x="0" y="0"/>
          <a:chExt cx="0" cy="0"/>
        </a:xfrm>
      </p:grpSpPr>
      <p:sp>
        <p:nvSpPr>
          <p:cNvPr id="692" name="Google Shape;692;p84"/>
          <p:cNvSpPr txBox="1"/>
          <p:nvPr/>
        </p:nvSpPr>
        <p:spPr>
          <a:xfrm>
            <a:off x="1741200" y="91950"/>
            <a:ext cx="5661600" cy="771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n-GB" sz="4000">
                <a:latin typeface="Anton"/>
                <a:ea typeface="Anton"/>
                <a:cs typeface="Anton"/>
                <a:sym typeface="Anton"/>
              </a:rPr>
              <a:t>¿DUDAS?</a:t>
            </a:r>
            <a:endParaRPr i="1" sz="4000">
              <a:latin typeface="Anton"/>
              <a:ea typeface="Anton"/>
              <a:cs typeface="Anton"/>
              <a:sym typeface="Anton"/>
            </a:endParaRPr>
          </a:p>
        </p:txBody>
      </p:sp>
      <p:pic>
        <p:nvPicPr>
          <p:cNvPr id="693" name="Google Shape;693;p8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694" name="Google Shape;694;p84"/>
          <p:cNvPicPr preferRelativeResize="0"/>
          <p:nvPr/>
        </p:nvPicPr>
        <p:blipFill rotWithShape="1">
          <a:blip r:embed="rId4">
            <a:alphaModFix/>
          </a:blip>
          <a:srcRect b="0" l="0" r="0" t="0"/>
          <a:stretch/>
        </p:blipFill>
        <p:spPr>
          <a:xfrm>
            <a:off x="7693725" y="0"/>
            <a:ext cx="1450276" cy="602200"/>
          </a:xfrm>
          <a:prstGeom prst="rect">
            <a:avLst/>
          </a:prstGeom>
          <a:noFill/>
          <a:ln>
            <a:noFill/>
          </a:ln>
        </p:spPr>
      </p:pic>
      <p:pic>
        <p:nvPicPr>
          <p:cNvPr id="695" name="Google Shape;695;p84"/>
          <p:cNvPicPr preferRelativeResize="0"/>
          <p:nvPr/>
        </p:nvPicPr>
        <p:blipFill>
          <a:blip r:embed="rId5">
            <a:alphaModFix/>
          </a:blip>
          <a:stretch>
            <a:fillRect/>
          </a:stretch>
        </p:blipFill>
        <p:spPr>
          <a:xfrm>
            <a:off x="1018738" y="1108088"/>
            <a:ext cx="7106525" cy="304565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85"/>
          <p:cNvSpPr/>
          <p:nvPr/>
        </p:nvSpPr>
        <p:spPr>
          <a:xfrm>
            <a:off x="4141800" y="1612525"/>
            <a:ext cx="4465500" cy="293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85"/>
          <p:cNvSpPr/>
          <p:nvPr/>
        </p:nvSpPr>
        <p:spPr>
          <a:xfrm>
            <a:off x="536700" y="1612525"/>
            <a:ext cx="3605100" cy="293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85"/>
          <p:cNvSpPr txBox="1"/>
          <p:nvPr/>
        </p:nvSpPr>
        <p:spPr>
          <a:xfrm>
            <a:off x="790250" y="106375"/>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ANGULAR + GIT</a:t>
            </a:r>
            <a:endParaRPr i="1" sz="4500">
              <a:latin typeface="Anton"/>
              <a:ea typeface="Anton"/>
              <a:cs typeface="Anton"/>
              <a:sym typeface="Anton"/>
            </a:endParaRPr>
          </a:p>
          <a:p>
            <a:pPr indent="0" lvl="0" marL="0" rtl="0" algn="ctr">
              <a:spcBef>
                <a:spcPts val="0"/>
              </a:spcBef>
              <a:spcAft>
                <a:spcPts val="0"/>
              </a:spcAft>
              <a:buNone/>
            </a:pPr>
            <a:r>
              <a:rPr i="1" lang="en-GB" sz="1500">
                <a:latin typeface="Anton"/>
                <a:ea typeface="Anton"/>
                <a:cs typeface="Anton"/>
                <a:sym typeface="Anton"/>
              </a:rPr>
              <a:t>¡PASO A PASO!</a:t>
            </a:r>
            <a:endParaRPr i="1" sz="1500">
              <a:latin typeface="Anton"/>
              <a:ea typeface="Anton"/>
              <a:cs typeface="Anton"/>
              <a:sym typeface="Anton"/>
            </a:endParaRPr>
          </a:p>
        </p:txBody>
      </p:sp>
      <p:pic>
        <p:nvPicPr>
          <p:cNvPr id="703" name="Google Shape;703;p85"/>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704" name="Google Shape;704;p85"/>
          <p:cNvSpPr txBox="1"/>
          <p:nvPr/>
        </p:nvSpPr>
        <p:spPr>
          <a:xfrm>
            <a:off x="628200" y="1146250"/>
            <a:ext cx="79947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500">
                <a:latin typeface="Helvetica Neue Light"/>
                <a:ea typeface="Helvetica Neue Light"/>
                <a:cs typeface="Helvetica Neue Light"/>
                <a:sym typeface="Helvetica Neue Light"/>
              </a:rPr>
              <a:t>Git es un programa que nos permite llevar control de versiones de un proyecto 😉</a:t>
            </a:r>
            <a:endParaRPr sz="1500"/>
          </a:p>
        </p:txBody>
      </p:sp>
      <p:sp>
        <p:nvSpPr>
          <p:cNvPr id="705" name="Google Shape;705;p85"/>
          <p:cNvSpPr txBox="1"/>
          <p:nvPr/>
        </p:nvSpPr>
        <p:spPr>
          <a:xfrm>
            <a:off x="1481155" y="2368287"/>
            <a:ext cx="279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Helvetica Neue Light"/>
                <a:ea typeface="Helvetica Neue Light"/>
                <a:cs typeface="Helvetica Neue Light"/>
                <a:sym typeface="Helvetica Neue Light"/>
              </a:rPr>
              <a:t>https://gitforwindows.org/</a:t>
            </a:r>
            <a:endParaRPr>
              <a:latin typeface="Helvetica Neue Light"/>
              <a:ea typeface="Helvetica Neue Light"/>
              <a:cs typeface="Helvetica Neue Light"/>
              <a:sym typeface="Helvetica Neue Light"/>
            </a:endParaRPr>
          </a:p>
        </p:txBody>
      </p:sp>
      <p:sp>
        <p:nvSpPr>
          <p:cNvPr id="706" name="Google Shape;706;p85"/>
          <p:cNvSpPr txBox="1"/>
          <p:nvPr/>
        </p:nvSpPr>
        <p:spPr>
          <a:xfrm>
            <a:off x="1481150" y="3054075"/>
            <a:ext cx="274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Helvetica Neue Light"/>
                <a:ea typeface="Helvetica Neue Light"/>
                <a:cs typeface="Helvetica Neue Light"/>
                <a:sym typeface="Helvetica Neue Light"/>
              </a:rPr>
              <a:t>$   brew install git</a:t>
            </a:r>
            <a:endParaRPr>
              <a:latin typeface="Helvetica Neue Light"/>
              <a:ea typeface="Helvetica Neue Light"/>
              <a:cs typeface="Helvetica Neue Light"/>
              <a:sym typeface="Helvetica Neue Light"/>
            </a:endParaRPr>
          </a:p>
        </p:txBody>
      </p:sp>
      <p:sp>
        <p:nvSpPr>
          <p:cNvPr id="707" name="Google Shape;707;p85"/>
          <p:cNvSpPr txBox="1"/>
          <p:nvPr/>
        </p:nvSpPr>
        <p:spPr>
          <a:xfrm>
            <a:off x="1481150" y="3739875"/>
            <a:ext cx="2795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Helvetica Neue Light"/>
                <a:ea typeface="Helvetica Neue Light"/>
                <a:cs typeface="Helvetica Neue Light"/>
                <a:sym typeface="Helvetica Neue Light"/>
              </a:rPr>
              <a:t>$   sudo apt-get update </a:t>
            </a:r>
            <a:br>
              <a:rPr lang="en-GB">
                <a:latin typeface="Helvetica Neue Light"/>
                <a:ea typeface="Helvetica Neue Light"/>
                <a:cs typeface="Helvetica Neue Light"/>
                <a:sym typeface="Helvetica Neue Light"/>
              </a:rPr>
            </a:br>
            <a:r>
              <a:rPr lang="en-GB">
                <a:latin typeface="Helvetica Neue Light"/>
                <a:ea typeface="Helvetica Neue Light"/>
                <a:cs typeface="Helvetica Neue Light"/>
                <a:sym typeface="Helvetica Neue Light"/>
              </a:rPr>
              <a:t>$   sudo apt-get install git</a:t>
            </a:r>
            <a:endParaRPr>
              <a:latin typeface="Helvetica Neue Light"/>
              <a:ea typeface="Helvetica Neue Light"/>
              <a:cs typeface="Helvetica Neue Light"/>
              <a:sym typeface="Helvetica Neue Light"/>
            </a:endParaRPr>
          </a:p>
        </p:txBody>
      </p:sp>
      <p:sp>
        <p:nvSpPr>
          <p:cNvPr id="708" name="Google Shape;708;p85"/>
          <p:cNvSpPr txBox="1"/>
          <p:nvPr/>
        </p:nvSpPr>
        <p:spPr>
          <a:xfrm>
            <a:off x="771050" y="1705900"/>
            <a:ext cx="2795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latin typeface="Anton"/>
                <a:ea typeface="Anton"/>
                <a:cs typeface="Anton"/>
                <a:sym typeface="Anton"/>
              </a:rPr>
              <a:t>Instalación</a:t>
            </a:r>
            <a:endParaRPr sz="1800">
              <a:latin typeface="Anton"/>
              <a:ea typeface="Anton"/>
              <a:cs typeface="Anton"/>
              <a:sym typeface="Anton"/>
            </a:endParaRPr>
          </a:p>
        </p:txBody>
      </p:sp>
      <p:sp>
        <p:nvSpPr>
          <p:cNvPr id="709" name="Google Shape;709;p85"/>
          <p:cNvSpPr txBox="1"/>
          <p:nvPr/>
        </p:nvSpPr>
        <p:spPr>
          <a:xfrm>
            <a:off x="4352455" y="1705900"/>
            <a:ext cx="3497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latin typeface="Anton"/>
                <a:ea typeface="Anton"/>
                <a:cs typeface="Anton"/>
                <a:sym typeface="Anton"/>
              </a:rPr>
              <a:t>Comprobación</a:t>
            </a:r>
            <a:endParaRPr sz="1800">
              <a:latin typeface="Anton"/>
              <a:ea typeface="Anton"/>
              <a:cs typeface="Anton"/>
              <a:sym typeface="Anton"/>
            </a:endParaRPr>
          </a:p>
        </p:txBody>
      </p:sp>
      <p:sp>
        <p:nvSpPr>
          <p:cNvPr id="710" name="Google Shape;710;p85"/>
          <p:cNvSpPr txBox="1"/>
          <p:nvPr/>
        </p:nvSpPr>
        <p:spPr>
          <a:xfrm>
            <a:off x="4385050" y="2925100"/>
            <a:ext cx="3718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latin typeface="Anton"/>
                <a:ea typeface="Anton"/>
                <a:cs typeface="Anton"/>
                <a:sym typeface="Anton"/>
              </a:rPr>
              <a:t>Configuración</a:t>
            </a:r>
            <a:endParaRPr sz="1800">
              <a:latin typeface="Anton"/>
              <a:ea typeface="Anton"/>
              <a:cs typeface="Anton"/>
              <a:sym typeface="Anton"/>
            </a:endParaRPr>
          </a:p>
        </p:txBody>
      </p:sp>
      <p:sp>
        <p:nvSpPr>
          <p:cNvPr id="711" name="Google Shape;711;p85"/>
          <p:cNvSpPr txBox="1"/>
          <p:nvPr/>
        </p:nvSpPr>
        <p:spPr>
          <a:xfrm>
            <a:off x="5073325" y="2240050"/>
            <a:ext cx="196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Helvetica Neue Light"/>
                <a:ea typeface="Helvetica Neue Light"/>
                <a:cs typeface="Helvetica Neue Light"/>
                <a:sym typeface="Helvetica Neue Light"/>
              </a:rPr>
              <a:t>$   git --version</a:t>
            </a:r>
            <a:endParaRPr>
              <a:latin typeface="Helvetica Neue Light"/>
              <a:ea typeface="Helvetica Neue Light"/>
              <a:cs typeface="Helvetica Neue Light"/>
              <a:sym typeface="Helvetica Neue Light"/>
            </a:endParaRPr>
          </a:p>
        </p:txBody>
      </p:sp>
      <p:sp>
        <p:nvSpPr>
          <p:cNvPr id="712" name="Google Shape;712;p85"/>
          <p:cNvSpPr txBox="1"/>
          <p:nvPr/>
        </p:nvSpPr>
        <p:spPr>
          <a:xfrm>
            <a:off x="5040725" y="3463875"/>
            <a:ext cx="3207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Helvetica Neue Light"/>
                <a:ea typeface="Helvetica Neue Light"/>
                <a:cs typeface="Helvetica Neue Light"/>
                <a:sym typeface="Helvetica Neue Light"/>
              </a:rPr>
              <a:t>$   git config --global user.name “</a:t>
            </a:r>
            <a:r>
              <a:rPr lang="en-GB" sz="1100">
                <a:latin typeface="Helvetica Neue Light"/>
                <a:ea typeface="Helvetica Neue Light"/>
                <a:cs typeface="Helvetica Neue Light"/>
                <a:sym typeface="Helvetica Neue Light"/>
              </a:rPr>
              <a:t>Lionel</a:t>
            </a:r>
            <a:r>
              <a:rPr lang="en-GB" sz="1100">
                <a:latin typeface="Helvetica Neue Light"/>
                <a:ea typeface="Helvetica Neue Light"/>
                <a:cs typeface="Helvetica Neue Light"/>
                <a:sym typeface="Helvetica Neue Light"/>
              </a:rPr>
              <a:t> Messi”</a:t>
            </a:r>
            <a:endParaRPr sz="1100">
              <a:latin typeface="Helvetica Neue Light"/>
              <a:ea typeface="Helvetica Neue Light"/>
              <a:cs typeface="Helvetica Neue Light"/>
              <a:sym typeface="Helvetica Neue Light"/>
            </a:endParaRPr>
          </a:p>
        </p:txBody>
      </p:sp>
      <p:sp>
        <p:nvSpPr>
          <p:cNvPr id="713" name="Google Shape;713;p85"/>
          <p:cNvSpPr txBox="1"/>
          <p:nvPr/>
        </p:nvSpPr>
        <p:spPr>
          <a:xfrm>
            <a:off x="5040725" y="3997275"/>
            <a:ext cx="3207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Helvetica Neue Light"/>
                <a:ea typeface="Helvetica Neue Light"/>
                <a:cs typeface="Helvetica Neue Light"/>
                <a:sym typeface="Helvetica Neue Light"/>
              </a:rPr>
              <a:t>$   git config --global user.email “Leo@gol.com”</a:t>
            </a:r>
            <a:endParaRPr sz="1100">
              <a:latin typeface="Helvetica Neue Light"/>
              <a:ea typeface="Helvetica Neue Light"/>
              <a:cs typeface="Helvetica Neue Light"/>
              <a:sym typeface="Helvetica Neue Light"/>
            </a:endParaRPr>
          </a:p>
        </p:txBody>
      </p:sp>
      <p:pic>
        <p:nvPicPr>
          <p:cNvPr id="714" name="Google Shape;714;p85"/>
          <p:cNvPicPr preferRelativeResize="0"/>
          <p:nvPr/>
        </p:nvPicPr>
        <p:blipFill>
          <a:blip r:embed="rId4">
            <a:alphaModFix/>
          </a:blip>
          <a:stretch>
            <a:fillRect/>
          </a:stretch>
        </p:blipFill>
        <p:spPr>
          <a:xfrm>
            <a:off x="790254" y="2425479"/>
            <a:ext cx="347271" cy="347295"/>
          </a:xfrm>
          <a:prstGeom prst="rect">
            <a:avLst/>
          </a:prstGeom>
          <a:noFill/>
          <a:ln>
            <a:noFill/>
          </a:ln>
        </p:spPr>
      </p:pic>
      <p:pic>
        <p:nvPicPr>
          <p:cNvPr id="715" name="Google Shape;715;p85"/>
          <p:cNvPicPr preferRelativeResize="0"/>
          <p:nvPr/>
        </p:nvPicPr>
        <p:blipFill>
          <a:blip r:embed="rId5">
            <a:alphaModFix/>
          </a:blip>
          <a:stretch>
            <a:fillRect/>
          </a:stretch>
        </p:blipFill>
        <p:spPr>
          <a:xfrm>
            <a:off x="817681" y="3111277"/>
            <a:ext cx="292416" cy="347298"/>
          </a:xfrm>
          <a:prstGeom prst="rect">
            <a:avLst/>
          </a:prstGeom>
          <a:noFill/>
          <a:ln>
            <a:noFill/>
          </a:ln>
        </p:spPr>
      </p:pic>
      <p:pic>
        <p:nvPicPr>
          <p:cNvPr id="716" name="Google Shape;716;p85"/>
          <p:cNvPicPr preferRelativeResize="0"/>
          <p:nvPr/>
        </p:nvPicPr>
        <p:blipFill>
          <a:blip r:embed="rId6">
            <a:alphaModFix/>
          </a:blip>
          <a:stretch>
            <a:fillRect/>
          </a:stretch>
        </p:blipFill>
        <p:spPr>
          <a:xfrm>
            <a:off x="803967" y="3921546"/>
            <a:ext cx="319839" cy="375555"/>
          </a:xfrm>
          <a:prstGeom prst="rect">
            <a:avLst/>
          </a:prstGeom>
          <a:noFill/>
          <a:ln>
            <a:noFill/>
          </a:ln>
        </p:spPr>
      </p:pic>
      <p:pic>
        <p:nvPicPr>
          <p:cNvPr id="717" name="Google Shape;717;p85"/>
          <p:cNvPicPr preferRelativeResize="0"/>
          <p:nvPr/>
        </p:nvPicPr>
        <p:blipFill>
          <a:blip r:embed="rId7">
            <a:alphaModFix/>
          </a:blip>
          <a:stretch>
            <a:fillRect/>
          </a:stretch>
        </p:blipFill>
        <p:spPr>
          <a:xfrm>
            <a:off x="4451913" y="2266513"/>
            <a:ext cx="347275" cy="347275"/>
          </a:xfrm>
          <a:prstGeom prst="rect">
            <a:avLst/>
          </a:prstGeom>
          <a:noFill/>
          <a:ln>
            <a:noFill/>
          </a:ln>
        </p:spPr>
      </p:pic>
      <p:pic>
        <p:nvPicPr>
          <p:cNvPr id="718" name="Google Shape;718;p85"/>
          <p:cNvPicPr preferRelativeResize="0"/>
          <p:nvPr/>
        </p:nvPicPr>
        <p:blipFill>
          <a:blip r:embed="rId7">
            <a:alphaModFix/>
          </a:blip>
          <a:stretch>
            <a:fillRect/>
          </a:stretch>
        </p:blipFill>
        <p:spPr>
          <a:xfrm>
            <a:off x="4451913" y="3451388"/>
            <a:ext cx="347275" cy="347275"/>
          </a:xfrm>
          <a:prstGeom prst="rect">
            <a:avLst/>
          </a:prstGeom>
          <a:noFill/>
          <a:ln>
            <a:noFill/>
          </a:ln>
        </p:spPr>
      </p:pic>
      <p:pic>
        <p:nvPicPr>
          <p:cNvPr id="719" name="Google Shape;719;p85"/>
          <p:cNvPicPr preferRelativeResize="0"/>
          <p:nvPr/>
        </p:nvPicPr>
        <p:blipFill>
          <a:blip r:embed="rId7">
            <a:alphaModFix/>
          </a:blip>
          <a:stretch>
            <a:fillRect/>
          </a:stretch>
        </p:blipFill>
        <p:spPr>
          <a:xfrm>
            <a:off x="4451913" y="3991888"/>
            <a:ext cx="347275" cy="347275"/>
          </a:xfrm>
          <a:prstGeom prst="rect">
            <a:avLst/>
          </a:prstGeom>
          <a:noFill/>
          <a:ln>
            <a:noFill/>
          </a:ln>
        </p:spPr>
      </p:pic>
      <p:pic>
        <p:nvPicPr>
          <p:cNvPr id="720" name="Google Shape;720;p85"/>
          <p:cNvPicPr preferRelativeResize="0"/>
          <p:nvPr/>
        </p:nvPicPr>
        <p:blipFill rotWithShape="1">
          <a:blip r:embed="rId8">
            <a:alphaModFix/>
          </a:blip>
          <a:srcRect b="0" l="0" r="0" t="0"/>
          <a:stretch/>
        </p:blipFill>
        <p:spPr>
          <a:xfrm>
            <a:off x="7567925" y="22350"/>
            <a:ext cx="1576077" cy="63985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86"/>
          <p:cNvSpPr txBox="1"/>
          <p:nvPr/>
        </p:nvSpPr>
        <p:spPr>
          <a:xfrm>
            <a:off x="318750" y="139450"/>
            <a:ext cx="6405600" cy="8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4000">
                <a:latin typeface="Anton"/>
                <a:ea typeface="Anton"/>
                <a:cs typeface="Anton"/>
                <a:sym typeface="Anton"/>
              </a:rPr>
              <a:t>GITHUB</a:t>
            </a:r>
            <a:endParaRPr i="1" sz="4000">
              <a:latin typeface="Anton"/>
              <a:ea typeface="Anton"/>
              <a:cs typeface="Anton"/>
              <a:sym typeface="Anton"/>
            </a:endParaRPr>
          </a:p>
          <a:p>
            <a:pPr indent="0" lvl="0" marL="0" rtl="0" algn="l">
              <a:spcBef>
                <a:spcPts val="0"/>
              </a:spcBef>
              <a:spcAft>
                <a:spcPts val="0"/>
              </a:spcAft>
              <a:buNone/>
            </a:pPr>
            <a:r>
              <a:rPr i="1" lang="en-GB" sz="1600">
                <a:latin typeface="Anton"/>
                <a:ea typeface="Anton"/>
                <a:cs typeface="Anton"/>
                <a:sym typeface="Anton"/>
              </a:rPr>
              <a:t>¿CÓMO CREAR REPOSITORIO?</a:t>
            </a:r>
            <a:endParaRPr i="1" sz="1600">
              <a:latin typeface="Anton"/>
              <a:ea typeface="Anton"/>
              <a:cs typeface="Anton"/>
              <a:sym typeface="Anton"/>
            </a:endParaRPr>
          </a:p>
        </p:txBody>
      </p:sp>
      <p:pic>
        <p:nvPicPr>
          <p:cNvPr id="726" name="Google Shape;726;p86"/>
          <p:cNvPicPr preferRelativeResize="0"/>
          <p:nvPr/>
        </p:nvPicPr>
        <p:blipFill>
          <a:blip r:embed="rId3">
            <a:alphaModFix/>
          </a:blip>
          <a:stretch>
            <a:fillRect/>
          </a:stretch>
        </p:blipFill>
        <p:spPr>
          <a:xfrm>
            <a:off x="3618000" y="961150"/>
            <a:ext cx="1924501" cy="704225"/>
          </a:xfrm>
          <a:prstGeom prst="rect">
            <a:avLst/>
          </a:prstGeom>
          <a:noFill/>
          <a:ln>
            <a:noFill/>
          </a:ln>
        </p:spPr>
      </p:pic>
      <p:pic>
        <p:nvPicPr>
          <p:cNvPr id="727" name="Google Shape;727;p86"/>
          <p:cNvPicPr preferRelativeResize="0"/>
          <p:nvPr/>
        </p:nvPicPr>
        <p:blipFill>
          <a:blip r:embed="rId4">
            <a:alphaModFix/>
          </a:blip>
          <a:stretch>
            <a:fillRect/>
          </a:stretch>
        </p:blipFill>
        <p:spPr>
          <a:xfrm>
            <a:off x="151951" y="1509700"/>
            <a:ext cx="3313655" cy="3226125"/>
          </a:xfrm>
          <a:prstGeom prst="rect">
            <a:avLst/>
          </a:prstGeom>
          <a:noFill/>
          <a:ln>
            <a:noFill/>
          </a:ln>
        </p:spPr>
      </p:pic>
      <p:pic>
        <p:nvPicPr>
          <p:cNvPr id="728" name="Google Shape;728;p86"/>
          <p:cNvPicPr preferRelativeResize="0"/>
          <p:nvPr/>
        </p:nvPicPr>
        <p:blipFill>
          <a:blip r:embed="rId5">
            <a:alphaModFix/>
          </a:blip>
          <a:stretch>
            <a:fillRect/>
          </a:stretch>
        </p:blipFill>
        <p:spPr>
          <a:xfrm>
            <a:off x="5530806" y="1486300"/>
            <a:ext cx="3153704" cy="3249523"/>
          </a:xfrm>
          <a:prstGeom prst="rect">
            <a:avLst/>
          </a:prstGeom>
          <a:noFill/>
          <a:ln>
            <a:noFill/>
          </a:ln>
        </p:spPr>
      </p:pic>
      <p:pic>
        <p:nvPicPr>
          <p:cNvPr id="729" name="Google Shape;729;p86"/>
          <p:cNvPicPr preferRelativeResize="0"/>
          <p:nvPr/>
        </p:nvPicPr>
        <p:blipFill>
          <a:blip r:embed="rId6">
            <a:alphaModFix/>
          </a:blip>
          <a:stretch>
            <a:fillRect/>
          </a:stretch>
        </p:blipFill>
        <p:spPr>
          <a:xfrm>
            <a:off x="7567925" y="4659625"/>
            <a:ext cx="1186526" cy="330675"/>
          </a:xfrm>
          <a:prstGeom prst="rect">
            <a:avLst/>
          </a:prstGeom>
          <a:noFill/>
          <a:ln>
            <a:noFill/>
          </a:ln>
        </p:spPr>
      </p:pic>
      <p:sp>
        <p:nvSpPr>
          <p:cNvPr id="730" name="Google Shape;730;p86"/>
          <p:cNvSpPr/>
          <p:nvPr/>
        </p:nvSpPr>
        <p:spPr>
          <a:xfrm>
            <a:off x="3865200" y="2644175"/>
            <a:ext cx="1430100" cy="845400"/>
          </a:xfrm>
          <a:prstGeom prst="rightArrow">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31" name="Google Shape;731;p86"/>
          <p:cNvPicPr preferRelativeResize="0"/>
          <p:nvPr/>
        </p:nvPicPr>
        <p:blipFill rotWithShape="1">
          <a:blip r:embed="rId7">
            <a:alphaModFix/>
          </a:blip>
          <a:srcRect b="0" l="0" r="0" t="0"/>
          <a:stretch/>
        </p:blipFill>
        <p:spPr>
          <a:xfrm>
            <a:off x="7567925" y="22350"/>
            <a:ext cx="1576077" cy="6398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87"/>
          <p:cNvSpPr txBox="1"/>
          <p:nvPr/>
        </p:nvSpPr>
        <p:spPr>
          <a:xfrm>
            <a:off x="852150" y="215800"/>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GIT COMANDOS</a:t>
            </a:r>
            <a:endParaRPr i="1" sz="4500">
              <a:latin typeface="Anton"/>
              <a:ea typeface="Anton"/>
              <a:cs typeface="Anton"/>
              <a:sym typeface="Anton"/>
            </a:endParaRPr>
          </a:p>
        </p:txBody>
      </p:sp>
      <p:pic>
        <p:nvPicPr>
          <p:cNvPr id="737" name="Google Shape;737;p87"/>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738" name="Google Shape;738;p87"/>
          <p:cNvSpPr txBox="1"/>
          <p:nvPr/>
        </p:nvSpPr>
        <p:spPr>
          <a:xfrm>
            <a:off x="775950" y="976300"/>
            <a:ext cx="79947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600">
                <a:latin typeface="Helvetica Neue Light"/>
                <a:ea typeface="Helvetica Neue Light"/>
                <a:cs typeface="Helvetica Neue Light"/>
                <a:sym typeface="Helvetica Neue Light"/>
              </a:rPr>
              <a:t>Antes de que podamos iniciar a hacer commit al repositorio remoto, debemos iniciar un repositorio local 👇</a:t>
            </a:r>
            <a:endParaRPr sz="1600">
              <a:latin typeface="Helvetica Neue Light"/>
              <a:ea typeface="Helvetica Neue Light"/>
              <a:cs typeface="Helvetica Neue Light"/>
              <a:sym typeface="Helvetica Neue Light"/>
            </a:endParaRPr>
          </a:p>
        </p:txBody>
      </p:sp>
      <p:sp>
        <p:nvSpPr>
          <p:cNvPr id="739" name="Google Shape;739;p87"/>
          <p:cNvSpPr txBox="1"/>
          <p:nvPr/>
        </p:nvSpPr>
        <p:spPr>
          <a:xfrm>
            <a:off x="1884200" y="1759475"/>
            <a:ext cx="6161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latin typeface="Helvetica Neue Light"/>
                <a:ea typeface="Helvetica Neue Light"/>
                <a:cs typeface="Helvetica Neue Light"/>
                <a:sym typeface="Helvetica Neue Light"/>
              </a:rPr>
              <a:t>$   git init </a:t>
            </a:r>
            <a:r>
              <a:rPr lang="en-GB" sz="1200">
                <a:latin typeface="Helvetica Neue Light"/>
                <a:ea typeface="Helvetica Neue Light"/>
                <a:cs typeface="Helvetica Neue Light"/>
                <a:sym typeface="Helvetica Neue Light"/>
              </a:rPr>
              <a:t>(Inicializa el repositorio)</a:t>
            </a:r>
            <a:endParaRPr sz="1200">
              <a:latin typeface="Helvetica Neue Light"/>
              <a:ea typeface="Helvetica Neue Light"/>
              <a:cs typeface="Helvetica Neue Light"/>
              <a:sym typeface="Helvetica Neue Light"/>
            </a:endParaRPr>
          </a:p>
        </p:txBody>
      </p:sp>
      <p:sp>
        <p:nvSpPr>
          <p:cNvPr id="740" name="Google Shape;740;p87"/>
          <p:cNvSpPr txBox="1"/>
          <p:nvPr/>
        </p:nvSpPr>
        <p:spPr>
          <a:xfrm>
            <a:off x="1884200" y="3034600"/>
            <a:ext cx="5759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latin typeface="Helvetica Neue Light"/>
                <a:ea typeface="Helvetica Neue Light"/>
                <a:cs typeface="Helvetica Neue Light"/>
                <a:sym typeface="Helvetica Neue Light"/>
              </a:rPr>
              <a:t>$   git add . </a:t>
            </a:r>
            <a:r>
              <a:rPr lang="en-GB" sz="1200">
                <a:latin typeface="Helvetica Neue Light"/>
                <a:ea typeface="Helvetica Neue Light"/>
                <a:cs typeface="Helvetica Neue Light"/>
                <a:sym typeface="Helvetica Neue Light"/>
              </a:rPr>
              <a:t>(añade los archivos a la lista del commit)</a:t>
            </a:r>
            <a:endParaRPr sz="1200">
              <a:latin typeface="Helvetica Neue Light"/>
              <a:ea typeface="Helvetica Neue Light"/>
              <a:cs typeface="Helvetica Neue Light"/>
              <a:sym typeface="Helvetica Neue Light"/>
            </a:endParaRPr>
          </a:p>
        </p:txBody>
      </p:sp>
      <p:sp>
        <p:nvSpPr>
          <p:cNvPr id="741" name="Google Shape;741;p87"/>
          <p:cNvSpPr txBox="1"/>
          <p:nvPr/>
        </p:nvSpPr>
        <p:spPr>
          <a:xfrm>
            <a:off x="1884200" y="2367325"/>
            <a:ext cx="6870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latin typeface="Helvetica Neue Light"/>
                <a:ea typeface="Helvetica Neue Light"/>
                <a:cs typeface="Helvetica Neue Light"/>
                <a:sym typeface="Helvetica Neue Light"/>
              </a:rPr>
              <a:t>$   git status </a:t>
            </a:r>
            <a:r>
              <a:rPr lang="en-GB" sz="1200">
                <a:latin typeface="Helvetica Neue Light"/>
                <a:ea typeface="Helvetica Neue Light"/>
                <a:cs typeface="Helvetica Neue Light"/>
                <a:sym typeface="Helvetica Neue Light"/>
              </a:rPr>
              <a:t>(muestra la lista de archivos pendientes de subir y el branch actual)</a:t>
            </a:r>
            <a:endParaRPr sz="1200">
              <a:latin typeface="Helvetica Neue Light"/>
              <a:ea typeface="Helvetica Neue Light"/>
              <a:cs typeface="Helvetica Neue Light"/>
              <a:sym typeface="Helvetica Neue Light"/>
            </a:endParaRPr>
          </a:p>
        </p:txBody>
      </p:sp>
      <p:pic>
        <p:nvPicPr>
          <p:cNvPr id="742" name="Google Shape;742;p87"/>
          <p:cNvPicPr preferRelativeResize="0"/>
          <p:nvPr/>
        </p:nvPicPr>
        <p:blipFill>
          <a:blip r:embed="rId4">
            <a:alphaModFix/>
          </a:blip>
          <a:stretch>
            <a:fillRect/>
          </a:stretch>
        </p:blipFill>
        <p:spPr>
          <a:xfrm>
            <a:off x="1156938" y="1832138"/>
            <a:ext cx="347275" cy="347275"/>
          </a:xfrm>
          <a:prstGeom prst="rect">
            <a:avLst/>
          </a:prstGeom>
          <a:noFill/>
          <a:ln>
            <a:noFill/>
          </a:ln>
        </p:spPr>
      </p:pic>
      <p:pic>
        <p:nvPicPr>
          <p:cNvPr id="743" name="Google Shape;743;p87"/>
          <p:cNvPicPr preferRelativeResize="0"/>
          <p:nvPr/>
        </p:nvPicPr>
        <p:blipFill>
          <a:blip r:embed="rId4">
            <a:alphaModFix/>
          </a:blip>
          <a:stretch>
            <a:fillRect/>
          </a:stretch>
        </p:blipFill>
        <p:spPr>
          <a:xfrm>
            <a:off x="1156938" y="3124013"/>
            <a:ext cx="347275" cy="347275"/>
          </a:xfrm>
          <a:prstGeom prst="rect">
            <a:avLst/>
          </a:prstGeom>
          <a:noFill/>
          <a:ln>
            <a:noFill/>
          </a:ln>
        </p:spPr>
      </p:pic>
      <p:pic>
        <p:nvPicPr>
          <p:cNvPr id="744" name="Google Shape;744;p87"/>
          <p:cNvPicPr preferRelativeResize="0"/>
          <p:nvPr/>
        </p:nvPicPr>
        <p:blipFill>
          <a:blip r:embed="rId4">
            <a:alphaModFix/>
          </a:blip>
          <a:stretch>
            <a:fillRect/>
          </a:stretch>
        </p:blipFill>
        <p:spPr>
          <a:xfrm>
            <a:off x="1156938" y="3793063"/>
            <a:ext cx="347275" cy="347275"/>
          </a:xfrm>
          <a:prstGeom prst="rect">
            <a:avLst/>
          </a:prstGeom>
          <a:noFill/>
          <a:ln>
            <a:noFill/>
          </a:ln>
        </p:spPr>
      </p:pic>
      <p:pic>
        <p:nvPicPr>
          <p:cNvPr id="745" name="Google Shape;745;p87"/>
          <p:cNvPicPr preferRelativeResize="0"/>
          <p:nvPr/>
        </p:nvPicPr>
        <p:blipFill>
          <a:blip r:embed="rId4">
            <a:alphaModFix/>
          </a:blip>
          <a:stretch>
            <a:fillRect/>
          </a:stretch>
        </p:blipFill>
        <p:spPr>
          <a:xfrm>
            <a:off x="1156938" y="2439975"/>
            <a:ext cx="347275" cy="347275"/>
          </a:xfrm>
          <a:prstGeom prst="rect">
            <a:avLst/>
          </a:prstGeom>
          <a:noFill/>
          <a:ln>
            <a:noFill/>
          </a:ln>
        </p:spPr>
      </p:pic>
      <p:pic>
        <p:nvPicPr>
          <p:cNvPr id="746" name="Google Shape;746;p87"/>
          <p:cNvPicPr preferRelativeResize="0"/>
          <p:nvPr/>
        </p:nvPicPr>
        <p:blipFill rotWithShape="1">
          <a:blip r:embed="rId5">
            <a:alphaModFix/>
          </a:blip>
          <a:srcRect b="0" l="0" r="0" t="0"/>
          <a:stretch/>
        </p:blipFill>
        <p:spPr>
          <a:xfrm>
            <a:off x="7567925" y="22350"/>
            <a:ext cx="1576077" cy="639850"/>
          </a:xfrm>
          <a:prstGeom prst="rect">
            <a:avLst/>
          </a:prstGeom>
          <a:noFill/>
          <a:ln>
            <a:noFill/>
          </a:ln>
        </p:spPr>
      </p:pic>
      <p:sp>
        <p:nvSpPr>
          <p:cNvPr id="747" name="Google Shape;747;p87"/>
          <p:cNvSpPr txBox="1"/>
          <p:nvPr/>
        </p:nvSpPr>
        <p:spPr>
          <a:xfrm>
            <a:off x="1884200" y="3738913"/>
            <a:ext cx="4538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latin typeface="Helvetica Neue Light"/>
                <a:ea typeface="Helvetica Neue Light"/>
                <a:cs typeface="Helvetica Neue Light"/>
                <a:sym typeface="Helvetica Neue Light"/>
              </a:rPr>
              <a:t>$   git commit -m “Mensaje de commit”</a:t>
            </a:r>
            <a:endParaRPr sz="2000">
              <a:latin typeface="Helvetica Neue Light"/>
              <a:ea typeface="Helvetica Neue Light"/>
              <a:cs typeface="Helvetica Neue Light"/>
              <a:sym typeface="Helvetica Neue Light"/>
            </a:endParaRPr>
          </a:p>
        </p:txBody>
      </p:sp>
      <p:sp>
        <p:nvSpPr>
          <p:cNvPr id="748" name="Google Shape;748;p87">
            <a:hlinkClick r:id="rId6"/>
          </p:cNvPr>
          <p:cNvSpPr txBox="1"/>
          <p:nvPr/>
        </p:nvSpPr>
        <p:spPr>
          <a:xfrm>
            <a:off x="695650" y="4624863"/>
            <a:ext cx="4262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u="sng">
                <a:solidFill>
                  <a:schemeClr val="hlink"/>
                </a:solidFill>
                <a:hlinkClick r:id="rId7"/>
              </a:rPr>
              <a:t>*guía de comandos</a:t>
            </a:r>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34"/>
          <p:cNvSpPr/>
          <p:nvPr/>
        </p:nvSpPr>
        <p:spPr>
          <a:xfrm>
            <a:off x="-75200" y="1505150"/>
            <a:ext cx="2022000" cy="330600"/>
          </a:xfrm>
          <a:prstGeom prst="roundRect">
            <a:avLst>
              <a:gd fmla="val 16667" name="adj"/>
            </a:avLst>
          </a:prstGeom>
          <a:solidFill>
            <a:srgbClr val="3CEFAB"/>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i="1" lang="en-GB" sz="1500">
                <a:solidFill>
                  <a:schemeClr val="dk1"/>
                </a:solidFill>
                <a:latin typeface="Helvetica Neue"/>
                <a:ea typeface="Helvetica Neue"/>
                <a:cs typeface="Helvetica Neue"/>
                <a:sym typeface="Helvetica Neue"/>
              </a:rPr>
              <a:t>Convivencia:</a:t>
            </a:r>
            <a:endParaRPr b="1" i="1" sz="1800"/>
          </a:p>
        </p:txBody>
      </p:sp>
      <p:sp>
        <p:nvSpPr>
          <p:cNvPr id="147" name="Google Shape;147;p34"/>
          <p:cNvSpPr/>
          <p:nvPr/>
        </p:nvSpPr>
        <p:spPr>
          <a:xfrm>
            <a:off x="1756940" y="1475602"/>
            <a:ext cx="389700" cy="389700"/>
          </a:xfrm>
          <a:prstGeom prst="ellipse">
            <a:avLst/>
          </a:prstGeom>
          <a:solidFill>
            <a:schemeClr val="lt1"/>
          </a:solidFill>
          <a:ln cap="flat" cmpd="sng" w="9525">
            <a:solidFill>
              <a:srgbClr val="3CEFAB"/>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4"/>
          <p:cNvSpPr txBox="1"/>
          <p:nvPr/>
        </p:nvSpPr>
        <p:spPr>
          <a:xfrm>
            <a:off x="196475" y="129075"/>
            <a:ext cx="7089900" cy="80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500"/>
              <a:buFont typeface="Arial"/>
              <a:buNone/>
            </a:pPr>
            <a:r>
              <a:rPr i="1" lang="en-GB" sz="4000">
                <a:latin typeface="Anton"/>
                <a:ea typeface="Anton"/>
                <a:cs typeface="Anton"/>
                <a:sym typeface="Anton"/>
              </a:rPr>
              <a:t>ACUERDOS Y COMPROMISOS</a:t>
            </a:r>
            <a:endParaRPr i="1" sz="4000">
              <a:latin typeface="Anton"/>
              <a:ea typeface="Anton"/>
              <a:cs typeface="Anton"/>
              <a:sym typeface="Anton"/>
            </a:endParaRPr>
          </a:p>
        </p:txBody>
      </p:sp>
      <p:sp>
        <p:nvSpPr>
          <p:cNvPr id="149" name="Google Shape;149;p34"/>
          <p:cNvSpPr txBox="1"/>
          <p:nvPr/>
        </p:nvSpPr>
        <p:spPr>
          <a:xfrm>
            <a:off x="2146650" y="1475600"/>
            <a:ext cx="6273600" cy="2786100"/>
          </a:xfrm>
          <a:prstGeom prst="rect">
            <a:avLst/>
          </a:prstGeom>
          <a:noFill/>
          <a:ln>
            <a:noFill/>
          </a:ln>
        </p:spPr>
        <p:txBody>
          <a:bodyPr anchorCtr="0" anchor="t" bIns="91425" lIns="91425" spcFirstLastPara="1" rIns="91425" wrap="square" tIns="91425">
            <a:spAutoFit/>
          </a:bodyPr>
          <a:lstStyle/>
          <a:p>
            <a:pPr indent="-311150" lvl="0" marL="457200" marR="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Chequea aquí nuestro </a:t>
            </a:r>
            <a:r>
              <a:rPr b="1" lang="en-GB" sz="1300" u="sng">
                <a:solidFill>
                  <a:schemeClr val="hlink"/>
                </a:solidFill>
                <a:latin typeface="Helvetica Neue"/>
                <a:ea typeface="Helvetica Neue"/>
                <a:cs typeface="Helvetica Neue"/>
                <a:sym typeface="Helvetica Neue"/>
                <a:hlinkClick r:id="rId3"/>
              </a:rPr>
              <a:t>código de conducta</a:t>
            </a:r>
            <a:r>
              <a:rPr lang="en-GB" sz="1300">
                <a:solidFill>
                  <a:schemeClr val="dk1"/>
                </a:solidFill>
                <a:latin typeface="Helvetica Neue Light"/>
                <a:ea typeface="Helvetica Neue Light"/>
                <a:cs typeface="Helvetica Neue Light"/>
                <a:sym typeface="Helvetica Neue Light"/>
              </a:rPr>
              <a:t> y ayúdanos a generar un ambiente de clases súper ameno.</a:t>
            </a:r>
            <a:endParaRPr sz="1300">
              <a:solidFill>
                <a:schemeClr val="dk1"/>
              </a:solidFill>
              <a:latin typeface="Helvetica Neue Light"/>
              <a:ea typeface="Helvetica Neue Light"/>
              <a:cs typeface="Helvetica Neue Light"/>
              <a:sym typeface="Helvetica Neue Light"/>
            </a:endParaRPr>
          </a:p>
          <a:p>
            <a:pPr indent="-311150" lvl="0" marL="457200" marR="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Al momento de interactuar (en las clases u otros espacios), ten en cuenta las </a:t>
            </a:r>
            <a:r>
              <a:rPr b="1" lang="en-GB" sz="1300" u="sng">
                <a:solidFill>
                  <a:schemeClr val="hlink"/>
                </a:solidFill>
                <a:latin typeface="Helvetica Neue"/>
                <a:ea typeface="Helvetica Neue"/>
                <a:cs typeface="Helvetica Neue"/>
                <a:sym typeface="Helvetica Neue"/>
                <a:hlinkClick r:id="rId4"/>
              </a:rPr>
              <a:t>normas del buen hablante y del</a:t>
            </a:r>
            <a:r>
              <a:rPr lang="en-GB" sz="1300" u="sng">
                <a:solidFill>
                  <a:schemeClr val="hlink"/>
                </a:solidFill>
                <a:latin typeface="Helvetica Neue Light"/>
                <a:ea typeface="Helvetica Neue Light"/>
                <a:cs typeface="Helvetica Neue Light"/>
                <a:sym typeface="Helvetica Neue Light"/>
                <a:hlinkClick r:id="rId5"/>
              </a:rPr>
              <a:t> </a:t>
            </a:r>
            <a:r>
              <a:rPr b="1" lang="en-GB" sz="1300" u="sng">
                <a:solidFill>
                  <a:schemeClr val="hlink"/>
                </a:solidFill>
                <a:latin typeface="Helvetica Neue"/>
                <a:ea typeface="Helvetica Neue"/>
                <a:cs typeface="Helvetica Neue"/>
                <a:sym typeface="Helvetica Neue"/>
                <a:hlinkClick r:id="rId6"/>
              </a:rPr>
              <a:t>buen oyente</a:t>
            </a:r>
            <a:r>
              <a:rPr lang="en-GB" sz="1300">
                <a:solidFill>
                  <a:schemeClr val="dk1"/>
                </a:solidFill>
                <a:latin typeface="Helvetica Neue Light"/>
                <a:ea typeface="Helvetica Neue Light"/>
                <a:cs typeface="Helvetica Neue Light"/>
                <a:sym typeface="Helvetica Neue Light"/>
              </a:rPr>
              <a:t>, que nunca están de más. </a:t>
            </a:r>
            <a:endParaRPr sz="1300">
              <a:solidFill>
                <a:schemeClr val="dk1"/>
              </a:solidFill>
              <a:latin typeface="Helvetica Neue Light"/>
              <a:ea typeface="Helvetica Neue Light"/>
              <a:cs typeface="Helvetica Neue Light"/>
              <a:sym typeface="Helvetica Neue Light"/>
            </a:endParaRPr>
          </a:p>
          <a:p>
            <a:pPr indent="-311150" lvl="0" marL="457200" marR="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Durante las clases, emplea los medios de comunicación oficiales para canalizar tus dudas, consultas y/o comentarios: </a:t>
            </a:r>
            <a:r>
              <a:rPr b="1" lang="en-GB" sz="1300">
                <a:solidFill>
                  <a:schemeClr val="dk1"/>
                </a:solidFill>
                <a:latin typeface="Helvetica Neue"/>
                <a:ea typeface="Helvetica Neue"/>
                <a:cs typeface="Helvetica Neue"/>
                <a:sym typeface="Helvetica Neue"/>
              </a:rPr>
              <a:t>chat Zoom público y privado y Slack</a:t>
            </a:r>
            <a:r>
              <a:rPr lang="en-GB" sz="1300">
                <a:solidFill>
                  <a:schemeClr val="dk1"/>
                </a:solidFill>
                <a:latin typeface="Helvetica Neue Light"/>
                <a:ea typeface="Helvetica Neue Light"/>
                <a:cs typeface="Helvetica Neue Light"/>
                <a:sym typeface="Helvetica Neue Light"/>
              </a:rPr>
              <a:t>.</a:t>
            </a:r>
            <a:endParaRPr sz="1300">
              <a:solidFill>
                <a:schemeClr val="dk1"/>
              </a:solidFill>
              <a:latin typeface="Helvetica Neue Light"/>
              <a:ea typeface="Helvetica Neue Light"/>
              <a:cs typeface="Helvetica Neue Light"/>
              <a:sym typeface="Helvetica Neue Light"/>
            </a:endParaRPr>
          </a:p>
          <a:p>
            <a:pPr indent="-311150" lvl="0" marL="457200" marR="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Verifica el estado de la </a:t>
            </a:r>
            <a:r>
              <a:rPr b="1" lang="en-GB" sz="1300">
                <a:solidFill>
                  <a:schemeClr val="dk1"/>
                </a:solidFill>
                <a:latin typeface="Helvetica Neue"/>
                <a:ea typeface="Helvetica Neue"/>
                <a:cs typeface="Helvetica Neue"/>
                <a:sym typeface="Helvetica Neue"/>
              </a:rPr>
              <a:t>cámara y/o el micrófono</a:t>
            </a:r>
            <a:r>
              <a:rPr lang="en-GB" sz="1300">
                <a:solidFill>
                  <a:schemeClr val="dk1"/>
                </a:solidFill>
                <a:latin typeface="Helvetica Neue Light"/>
                <a:ea typeface="Helvetica Neue Light"/>
                <a:cs typeface="Helvetica Neue Light"/>
                <a:sym typeface="Helvetica Neue Light"/>
              </a:rPr>
              <a:t> (on/off) de manera que esto no afecte la dinámica de la clase. </a:t>
            </a:r>
            <a:endParaRPr sz="1300">
              <a:solidFill>
                <a:schemeClr val="dk1"/>
              </a:solidFill>
              <a:latin typeface="Helvetica Neue Light"/>
              <a:ea typeface="Helvetica Neue Light"/>
              <a:cs typeface="Helvetica Neue Light"/>
              <a:sym typeface="Helvetica Neue Light"/>
            </a:endParaRPr>
          </a:p>
        </p:txBody>
      </p:sp>
      <p:pic>
        <p:nvPicPr>
          <p:cNvPr id="150" name="Google Shape;150;p34"/>
          <p:cNvPicPr preferRelativeResize="0"/>
          <p:nvPr/>
        </p:nvPicPr>
        <p:blipFill>
          <a:blip r:embed="rId7">
            <a:alphaModFix/>
          </a:blip>
          <a:stretch>
            <a:fillRect/>
          </a:stretch>
        </p:blipFill>
        <p:spPr>
          <a:xfrm>
            <a:off x="7567925" y="4659625"/>
            <a:ext cx="1186526" cy="330675"/>
          </a:xfrm>
          <a:prstGeom prst="rect">
            <a:avLst/>
          </a:prstGeom>
          <a:noFill/>
          <a:ln>
            <a:noFill/>
          </a:ln>
        </p:spPr>
      </p:pic>
      <p:pic>
        <p:nvPicPr>
          <p:cNvPr id="151" name="Google Shape;151;p34"/>
          <p:cNvPicPr preferRelativeResize="0"/>
          <p:nvPr/>
        </p:nvPicPr>
        <p:blipFill>
          <a:blip r:embed="rId8">
            <a:alphaModFix/>
          </a:blip>
          <a:stretch>
            <a:fillRect/>
          </a:stretch>
        </p:blipFill>
        <p:spPr>
          <a:xfrm>
            <a:off x="1794288" y="1520699"/>
            <a:ext cx="315025" cy="315050"/>
          </a:xfrm>
          <a:prstGeom prst="rect">
            <a:avLst/>
          </a:prstGeom>
          <a:noFill/>
          <a:ln>
            <a:noFill/>
          </a:ln>
        </p:spPr>
      </p:pic>
      <p:cxnSp>
        <p:nvCxnSpPr>
          <p:cNvPr id="152" name="Google Shape;152;p34"/>
          <p:cNvCxnSpPr>
            <a:stCxn id="146" idx="2"/>
          </p:cNvCxnSpPr>
          <p:nvPr/>
        </p:nvCxnSpPr>
        <p:spPr>
          <a:xfrm flipH="1" rot="-5400000">
            <a:off x="3601900" y="-830350"/>
            <a:ext cx="2566500" cy="7898700"/>
          </a:xfrm>
          <a:prstGeom prst="bentConnector2">
            <a:avLst/>
          </a:prstGeom>
          <a:noFill/>
          <a:ln cap="flat" cmpd="sng" w="19050">
            <a:solidFill>
              <a:srgbClr val="3CEFAB"/>
            </a:solidFill>
            <a:prstDash val="solid"/>
            <a:round/>
            <a:headEnd len="med" w="med" type="none"/>
            <a:tailEnd len="med" w="med" type="none"/>
          </a:ln>
        </p:spPr>
      </p:cxnSp>
      <p:sp>
        <p:nvSpPr>
          <p:cNvPr id="153" name="Google Shape;153;p34"/>
          <p:cNvSpPr/>
          <p:nvPr/>
        </p:nvSpPr>
        <p:spPr>
          <a:xfrm>
            <a:off x="9144000" y="1505150"/>
            <a:ext cx="557400" cy="54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 name="Google Shape;154;p34"/>
          <p:cNvCxnSpPr>
            <a:endCxn id="153" idx="1"/>
          </p:cNvCxnSpPr>
          <p:nvPr/>
        </p:nvCxnSpPr>
        <p:spPr>
          <a:xfrm rot="-5400000">
            <a:off x="7677450" y="2935550"/>
            <a:ext cx="2623500" cy="309600"/>
          </a:xfrm>
          <a:prstGeom prst="bentConnector2">
            <a:avLst/>
          </a:prstGeom>
          <a:noFill/>
          <a:ln cap="flat" cmpd="sng" w="19050">
            <a:solidFill>
              <a:srgbClr val="3CEFAB"/>
            </a:solidFill>
            <a:prstDash val="solid"/>
            <a:round/>
            <a:headEnd len="med" w="med" type="none"/>
            <a:tailEnd len="med" w="med" type="none"/>
          </a:ln>
        </p:spPr>
      </p:cxnSp>
    </p:spTree>
  </p:cSld>
  <p:clrMapOvr>
    <a:masterClrMapping/>
  </p:clrMapOvr>
  <mc:AlternateContent>
    <mc:Choice Requires="p14">
      <p:transition spd="slow" p14:dur="1000">
        <p:push/>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88"/>
          <p:cNvSpPr/>
          <p:nvPr/>
        </p:nvSpPr>
        <p:spPr>
          <a:xfrm>
            <a:off x="1000800" y="2096076"/>
            <a:ext cx="7142400" cy="2351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88"/>
          <p:cNvSpPr txBox="1"/>
          <p:nvPr/>
        </p:nvSpPr>
        <p:spPr>
          <a:xfrm>
            <a:off x="920100" y="215825"/>
            <a:ext cx="7303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INTERACCION GIT - GITHUB</a:t>
            </a:r>
            <a:endParaRPr i="1" sz="4000">
              <a:latin typeface="Anton"/>
              <a:ea typeface="Anton"/>
              <a:cs typeface="Anton"/>
              <a:sym typeface="Anton"/>
            </a:endParaRPr>
          </a:p>
          <a:p>
            <a:pPr indent="0" lvl="0" marL="0" rtl="0" algn="ctr">
              <a:spcBef>
                <a:spcPts val="0"/>
              </a:spcBef>
              <a:spcAft>
                <a:spcPts val="0"/>
              </a:spcAft>
              <a:buNone/>
            </a:pPr>
            <a:r>
              <a:rPr i="1" lang="en-GB" sz="1500">
                <a:latin typeface="Anton"/>
                <a:ea typeface="Anton"/>
                <a:cs typeface="Anton"/>
                <a:sym typeface="Anton"/>
              </a:rPr>
              <a:t>¡PASO A PASO!</a:t>
            </a:r>
            <a:endParaRPr i="1" sz="1500">
              <a:latin typeface="Anton"/>
              <a:ea typeface="Anton"/>
              <a:cs typeface="Anton"/>
              <a:sym typeface="Anton"/>
            </a:endParaRPr>
          </a:p>
        </p:txBody>
      </p:sp>
      <p:pic>
        <p:nvPicPr>
          <p:cNvPr id="755" name="Google Shape;755;p88"/>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756" name="Google Shape;756;p88"/>
          <p:cNvSpPr txBox="1"/>
          <p:nvPr/>
        </p:nvSpPr>
        <p:spPr>
          <a:xfrm>
            <a:off x="620000" y="1281038"/>
            <a:ext cx="7994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800">
                <a:latin typeface="Helvetica Neue Light"/>
                <a:ea typeface="Helvetica Neue Light"/>
                <a:cs typeface="Helvetica Neue Light"/>
                <a:sym typeface="Helvetica Neue Light"/>
              </a:rPr>
              <a:t>Recordemos que debemos vincular nuestro repositorio local con nuestro repositorio remoto.</a:t>
            </a:r>
            <a:endParaRPr sz="1800"/>
          </a:p>
        </p:txBody>
      </p:sp>
      <p:sp>
        <p:nvSpPr>
          <p:cNvPr id="757" name="Google Shape;757;p88"/>
          <p:cNvSpPr txBox="1"/>
          <p:nvPr/>
        </p:nvSpPr>
        <p:spPr>
          <a:xfrm>
            <a:off x="2348300" y="2457425"/>
            <a:ext cx="5278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latin typeface="Helvetica Neue Light"/>
                <a:ea typeface="Helvetica Neue Light"/>
                <a:cs typeface="Helvetica Neue Light"/>
                <a:sym typeface="Helvetica Neue Light"/>
              </a:rPr>
              <a:t>$   git remote add origin &lt;url_repositorio_remoto&gt;</a:t>
            </a:r>
            <a:endParaRPr sz="1800">
              <a:latin typeface="Helvetica Neue Light"/>
              <a:ea typeface="Helvetica Neue Light"/>
              <a:cs typeface="Helvetica Neue Light"/>
              <a:sym typeface="Helvetica Neue Light"/>
            </a:endParaRPr>
          </a:p>
        </p:txBody>
      </p:sp>
      <p:sp>
        <p:nvSpPr>
          <p:cNvPr id="758" name="Google Shape;758;p88"/>
          <p:cNvSpPr txBox="1"/>
          <p:nvPr/>
        </p:nvSpPr>
        <p:spPr>
          <a:xfrm>
            <a:off x="2348300" y="3067025"/>
            <a:ext cx="4538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latin typeface="Helvetica Neue Light"/>
                <a:ea typeface="Helvetica Neue Light"/>
                <a:cs typeface="Helvetica Neue Light"/>
                <a:sym typeface="Helvetica Neue Light"/>
              </a:rPr>
              <a:t>$   git remote -v</a:t>
            </a:r>
            <a:endParaRPr sz="1800">
              <a:latin typeface="Helvetica Neue Light"/>
              <a:ea typeface="Helvetica Neue Light"/>
              <a:cs typeface="Helvetica Neue Light"/>
              <a:sym typeface="Helvetica Neue Light"/>
            </a:endParaRPr>
          </a:p>
        </p:txBody>
      </p:sp>
      <p:pic>
        <p:nvPicPr>
          <p:cNvPr id="759" name="Google Shape;759;p88"/>
          <p:cNvPicPr preferRelativeResize="0"/>
          <p:nvPr/>
        </p:nvPicPr>
        <p:blipFill>
          <a:blip r:embed="rId4">
            <a:alphaModFix/>
          </a:blip>
          <a:stretch>
            <a:fillRect/>
          </a:stretch>
        </p:blipFill>
        <p:spPr>
          <a:xfrm>
            <a:off x="1849638" y="2530088"/>
            <a:ext cx="347275" cy="347275"/>
          </a:xfrm>
          <a:prstGeom prst="rect">
            <a:avLst/>
          </a:prstGeom>
          <a:noFill/>
          <a:ln>
            <a:noFill/>
          </a:ln>
        </p:spPr>
      </p:pic>
      <p:pic>
        <p:nvPicPr>
          <p:cNvPr id="760" name="Google Shape;760;p88"/>
          <p:cNvPicPr preferRelativeResize="0"/>
          <p:nvPr/>
        </p:nvPicPr>
        <p:blipFill>
          <a:blip r:embed="rId4">
            <a:alphaModFix/>
          </a:blip>
          <a:stretch>
            <a:fillRect/>
          </a:stretch>
        </p:blipFill>
        <p:spPr>
          <a:xfrm>
            <a:off x="1849638" y="3109121"/>
            <a:ext cx="347275" cy="347275"/>
          </a:xfrm>
          <a:prstGeom prst="rect">
            <a:avLst/>
          </a:prstGeom>
          <a:noFill/>
          <a:ln>
            <a:noFill/>
          </a:ln>
        </p:spPr>
      </p:pic>
      <p:pic>
        <p:nvPicPr>
          <p:cNvPr id="761" name="Google Shape;761;p88"/>
          <p:cNvPicPr preferRelativeResize="0"/>
          <p:nvPr/>
        </p:nvPicPr>
        <p:blipFill rotWithShape="1">
          <a:blip r:embed="rId5">
            <a:alphaModFix/>
          </a:blip>
          <a:srcRect b="0" l="0" r="0" t="0"/>
          <a:stretch/>
        </p:blipFill>
        <p:spPr>
          <a:xfrm>
            <a:off x="7567925" y="22350"/>
            <a:ext cx="1576077" cy="639850"/>
          </a:xfrm>
          <a:prstGeom prst="rect">
            <a:avLst/>
          </a:prstGeom>
          <a:noFill/>
          <a:ln>
            <a:noFill/>
          </a:ln>
        </p:spPr>
      </p:pic>
      <p:sp>
        <p:nvSpPr>
          <p:cNvPr id="762" name="Google Shape;762;p88"/>
          <p:cNvSpPr txBox="1"/>
          <p:nvPr/>
        </p:nvSpPr>
        <p:spPr>
          <a:xfrm>
            <a:off x="2348300" y="3586450"/>
            <a:ext cx="6996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latin typeface="Helvetica Neue Light"/>
                <a:ea typeface="Helvetica Neue Light"/>
                <a:cs typeface="Helvetica Neue Light"/>
                <a:sym typeface="Helvetica Neue Light"/>
              </a:rPr>
              <a:t>$   git push origin master</a:t>
            </a:r>
            <a:r>
              <a:rPr lang="en-GB" sz="2000">
                <a:latin typeface="Helvetica Neue Light"/>
                <a:ea typeface="Helvetica Neue Light"/>
                <a:cs typeface="Helvetica Neue Light"/>
                <a:sym typeface="Helvetica Neue Light"/>
              </a:rPr>
              <a:t> </a:t>
            </a:r>
            <a:endParaRPr sz="2000">
              <a:latin typeface="Helvetica Neue Light"/>
              <a:ea typeface="Helvetica Neue Light"/>
              <a:cs typeface="Helvetica Neue Light"/>
              <a:sym typeface="Helvetica Neue Light"/>
            </a:endParaRPr>
          </a:p>
          <a:p>
            <a:pPr indent="0" lvl="0" marL="0" rtl="0" algn="l">
              <a:spcBef>
                <a:spcPts val="0"/>
              </a:spcBef>
              <a:spcAft>
                <a:spcPts val="0"/>
              </a:spcAft>
              <a:buNone/>
            </a:pPr>
            <a:r>
              <a:rPr lang="en-GB" sz="1600">
                <a:latin typeface="Helvetica Neue Light"/>
                <a:ea typeface="Helvetica Neue Light"/>
                <a:cs typeface="Helvetica Neue Light"/>
                <a:sym typeface="Helvetica Neue Light"/>
              </a:rPr>
              <a:t>//origin se refiere al remote y master al branch</a:t>
            </a:r>
            <a:endParaRPr sz="1600">
              <a:latin typeface="Helvetica Neue Light"/>
              <a:ea typeface="Helvetica Neue Light"/>
              <a:cs typeface="Helvetica Neue Light"/>
              <a:sym typeface="Helvetica Neue Light"/>
            </a:endParaRPr>
          </a:p>
        </p:txBody>
      </p:sp>
      <p:pic>
        <p:nvPicPr>
          <p:cNvPr id="763" name="Google Shape;763;p88"/>
          <p:cNvPicPr preferRelativeResize="0"/>
          <p:nvPr/>
        </p:nvPicPr>
        <p:blipFill>
          <a:blip r:embed="rId4">
            <a:alphaModFix/>
          </a:blip>
          <a:stretch>
            <a:fillRect/>
          </a:stretch>
        </p:blipFill>
        <p:spPr>
          <a:xfrm>
            <a:off x="1849638" y="3659113"/>
            <a:ext cx="347275" cy="3472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89"/>
          <p:cNvSpPr txBox="1"/>
          <p:nvPr/>
        </p:nvSpPr>
        <p:spPr>
          <a:xfrm>
            <a:off x="809550" y="2346800"/>
            <a:ext cx="7524900" cy="2381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i="1" lang="en-GB" sz="4000">
                <a:latin typeface="Anton"/>
                <a:ea typeface="Anton"/>
                <a:cs typeface="Anton"/>
                <a:sym typeface="Anton"/>
              </a:rPr>
              <a:t>PUBLICAR EN GITHUB</a:t>
            </a:r>
            <a:endParaRPr sz="2000">
              <a:latin typeface="Helvetica Neue Light"/>
              <a:ea typeface="Helvetica Neue Light"/>
              <a:cs typeface="Helvetica Neue Light"/>
              <a:sym typeface="Helvetica Neue Light"/>
            </a:endParaRPr>
          </a:p>
          <a:p>
            <a:pPr indent="0" lvl="0" marL="0" marR="0" rtl="0" algn="ctr">
              <a:lnSpc>
                <a:spcPct val="100000"/>
              </a:lnSpc>
              <a:spcBef>
                <a:spcPts val="1000"/>
              </a:spcBef>
              <a:spcAft>
                <a:spcPts val="1000"/>
              </a:spcAft>
              <a:buClr>
                <a:srgbClr val="000000"/>
              </a:buClr>
              <a:buSzPts val="4000"/>
              <a:buFont typeface="Arial"/>
              <a:buNone/>
            </a:pPr>
            <a:r>
              <a:rPr lang="en-GB" sz="1700">
                <a:latin typeface="Helvetica Neue Light"/>
                <a:ea typeface="Helvetica Neue Light"/>
                <a:cs typeface="Helvetica Neue Light"/>
                <a:sym typeface="Helvetica Neue Light"/>
              </a:rPr>
              <a:t>Tomamos el proyecto del desafío anterior y los subimos a un nuevo repositorio dentro de github 😄.</a:t>
            </a:r>
            <a:endParaRPr i="1" sz="1300">
              <a:latin typeface="Helvetica Neue Light"/>
              <a:ea typeface="Helvetica Neue Light"/>
              <a:cs typeface="Helvetica Neue Light"/>
              <a:sym typeface="Helvetica Neue Light"/>
            </a:endParaRPr>
          </a:p>
        </p:txBody>
      </p:sp>
      <p:pic>
        <p:nvPicPr>
          <p:cNvPr id="769" name="Google Shape;769;p8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770" name="Google Shape;770;p89"/>
          <p:cNvPicPr preferRelativeResize="0"/>
          <p:nvPr/>
        </p:nvPicPr>
        <p:blipFill rotWithShape="1">
          <a:blip r:embed="rId4">
            <a:alphaModFix/>
          </a:blip>
          <a:srcRect b="0" l="0" r="0" t="0"/>
          <a:stretch/>
        </p:blipFill>
        <p:spPr>
          <a:xfrm>
            <a:off x="3882275" y="673824"/>
            <a:ext cx="1379450" cy="1379450"/>
          </a:xfrm>
          <a:prstGeom prst="rect">
            <a:avLst/>
          </a:prstGeom>
          <a:noFill/>
          <a:ln>
            <a:noFill/>
          </a:ln>
        </p:spPr>
      </p:pic>
      <p:sp>
        <p:nvSpPr>
          <p:cNvPr id="771" name="Google Shape;771;p89"/>
          <p:cNvSpPr txBox="1"/>
          <p:nvPr/>
        </p:nvSpPr>
        <p:spPr>
          <a:xfrm>
            <a:off x="3072000" y="4228525"/>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GB" sz="1600">
                <a:solidFill>
                  <a:schemeClr val="dk1"/>
                </a:solidFill>
                <a:latin typeface="Helvetica Neue Light"/>
                <a:ea typeface="Helvetica Neue Light"/>
                <a:cs typeface="Helvetica Neue Light"/>
                <a:sym typeface="Helvetica Neue Light"/>
              </a:rPr>
              <a:t>Tiempo estimado: </a:t>
            </a:r>
            <a:r>
              <a:rPr lang="en-GB" sz="1600">
                <a:solidFill>
                  <a:schemeClr val="dk1"/>
                </a:solidFill>
                <a:latin typeface="Helvetica Neue Light"/>
                <a:ea typeface="Helvetica Neue Light"/>
                <a:cs typeface="Helvetica Neue Light"/>
                <a:sym typeface="Helvetica Neue Light"/>
              </a:rPr>
              <a:t>5 min</a:t>
            </a:r>
            <a:endParaRPr sz="1600"/>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90"/>
          <p:cNvSpPr txBox="1"/>
          <p:nvPr/>
        </p:nvSpPr>
        <p:spPr>
          <a:xfrm>
            <a:off x="296079" y="281400"/>
            <a:ext cx="4776900" cy="9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2600">
                <a:latin typeface="Anton"/>
                <a:ea typeface="Anton"/>
                <a:cs typeface="Anton"/>
                <a:sym typeface="Anton"/>
              </a:rPr>
              <a:t>PUBLICAR EN GITHUB</a:t>
            </a:r>
            <a:endParaRPr i="1" sz="2600">
              <a:latin typeface="Anton"/>
              <a:ea typeface="Anton"/>
              <a:cs typeface="Anton"/>
              <a:sym typeface="Anton"/>
            </a:endParaRPr>
          </a:p>
        </p:txBody>
      </p:sp>
      <p:sp>
        <p:nvSpPr>
          <p:cNvPr id="777" name="Google Shape;777;p90"/>
          <p:cNvSpPr txBox="1"/>
          <p:nvPr/>
        </p:nvSpPr>
        <p:spPr>
          <a:xfrm>
            <a:off x="328500" y="2375225"/>
            <a:ext cx="7267800" cy="884700"/>
          </a:xfrm>
          <a:prstGeom prst="rect">
            <a:avLst/>
          </a:prstGeom>
          <a:noFill/>
          <a:ln>
            <a:noFill/>
          </a:ln>
        </p:spPr>
        <p:txBody>
          <a:bodyPr anchorCtr="0" anchor="ctr" bIns="91425" lIns="91425" spcFirstLastPara="1" rIns="91425" wrap="square" tIns="91425">
            <a:noAutofit/>
          </a:bodyPr>
          <a:lstStyle/>
          <a:p>
            <a:pPr indent="-355600" lvl="0" marL="457200" rtl="0" algn="l">
              <a:lnSpc>
                <a:spcPct val="150000"/>
              </a:lnSpc>
              <a:spcBef>
                <a:spcPts val="0"/>
              </a:spcBef>
              <a:spcAft>
                <a:spcPts val="0"/>
              </a:spcAft>
              <a:buClr>
                <a:srgbClr val="EF89D2"/>
              </a:buClr>
              <a:buSzPts val="2000"/>
              <a:buFont typeface="Helvetica Neue Light"/>
              <a:buChar char="●"/>
            </a:pPr>
            <a:r>
              <a:rPr lang="en-GB" sz="2000">
                <a:solidFill>
                  <a:schemeClr val="dk1"/>
                </a:solidFill>
                <a:highlight>
                  <a:schemeClr val="lt1"/>
                </a:highlight>
                <a:latin typeface="Helvetica Neue Light"/>
                <a:ea typeface="Helvetica Neue Light"/>
                <a:cs typeface="Helvetica Neue Light"/>
                <a:sym typeface="Helvetica Neue Light"/>
              </a:rPr>
              <a:t>Configuracion global de git</a:t>
            </a:r>
            <a:endParaRPr sz="2000">
              <a:solidFill>
                <a:schemeClr val="dk1"/>
              </a:solidFill>
              <a:highlight>
                <a:schemeClr val="lt1"/>
              </a:highlight>
              <a:latin typeface="Helvetica Neue Light"/>
              <a:ea typeface="Helvetica Neue Light"/>
              <a:cs typeface="Helvetica Neue Light"/>
              <a:sym typeface="Helvetica Neue Light"/>
            </a:endParaRPr>
          </a:p>
          <a:p>
            <a:pPr indent="-355600" lvl="0" marL="457200" rtl="0" algn="l">
              <a:lnSpc>
                <a:spcPct val="150000"/>
              </a:lnSpc>
              <a:spcBef>
                <a:spcPts val="0"/>
              </a:spcBef>
              <a:spcAft>
                <a:spcPts val="0"/>
              </a:spcAft>
              <a:buClr>
                <a:srgbClr val="EF89D2"/>
              </a:buClr>
              <a:buSzPts val="2000"/>
              <a:buFont typeface="Helvetica Neue Light"/>
              <a:buChar char="●"/>
            </a:pPr>
            <a:r>
              <a:rPr lang="en-GB" sz="2000">
                <a:solidFill>
                  <a:schemeClr val="dk1"/>
                </a:solidFill>
                <a:highlight>
                  <a:schemeClr val="lt1"/>
                </a:highlight>
                <a:latin typeface="Helvetica Neue Light"/>
                <a:ea typeface="Helvetica Neue Light"/>
                <a:cs typeface="Helvetica Neue Light"/>
                <a:sym typeface="Helvetica Neue Light"/>
              </a:rPr>
              <a:t>Creación</a:t>
            </a:r>
            <a:r>
              <a:rPr lang="en-GB" sz="2000">
                <a:solidFill>
                  <a:schemeClr val="dk1"/>
                </a:solidFill>
                <a:highlight>
                  <a:schemeClr val="lt1"/>
                </a:highlight>
                <a:latin typeface="Helvetica Neue Light"/>
                <a:ea typeface="Helvetica Neue Light"/>
                <a:cs typeface="Helvetica Neue Light"/>
                <a:sym typeface="Helvetica Neue Light"/>
              </a:rPr>
              <a:t> de </a:t>
            </a:r>
            <a:r>
              <a:rPr lang="en-GB" sz="2000">
                <a:solidFill>
                  <a:schemeClr val="dk1"/>
                </a:solidFill>
                <a:highlight>
                  <a:schemeClr val="lt1"/>
                </a:highlight>
                <a:latin typeface="Helvetica Neue Light"/>
                <a:ea typeface="Helvetica Neue Light"/>
                <a:cs typeface="Helvetica Neue Light"/>
                <a:sym typeface="Helvetica Neue Light"/>
              </a:rPr>
              <a:t>repositorio</a:t>
            </a:r>
            <a:r>
              <a:rPr lang="en-GB" sz="2000">
                <a:solidFill>
                  <a:schemeClr val="dk1"/>
                </a:solidFill>
                <a:highlight>
                  <a:schemeClr val="lt1"/>
                </a:highlight>
                <a:latin typeface="Helvetica Neue Light"/>
                <a:ea typeface="Helvetica Neue Light"/>
                <a:cs typeface="Helvetica Neue Light"/>
                <a:sym typeface="Helvetica Neue Light"/>
              </a:rPr>
              <a:t> local </a:t>
            </a:r>
            <a:r>
              <a:rPr lang="en-GB" sz="2000">
                <a:solidFill>
                  <a:schemeClr val="dk1"/>
                </a:solidFill>
                <a:highlight>
                  <a:schemeClr val="lt1"/>
                </a:highlight>
                <a:latin typeface="Helvetica Neue Light"/>
                <a:ea typeface="Helvetica Neue Light"/>
                <a:cs typeface="Helvetica Neue Light"/>
                <a:sym typeface="Helvetica Neue Light"/>
              </a:rPr>
              <a:t> (git init)</a:t>
            </a:r>
            <a:endParaRPr sz="2000">
              <a:solidFill>
                <a:schemeClr val="dk1"/>
              </a:solidFill>
              <a:highlight>
                <a:schemeClr val="lt1"/>
              </a:highlight>
              <a:latin typeface="Helvetica Neue Light"/>
              <a:ea typeface="Helvetica Neue Light"/>
              <a:cs typeface="Helvetica Neue Light"/>
              <a:sym typeface="Helvetica Neue Light"/>
            </a:endParaRPr>
          </a:p>
          <a:p>
            <a:pPr indent="-355600" lvl="0" marL="457200" rtl="0" algn="l">
              <a:lnSpc>
                <a:spcPct val="150000"/>
              </a:lnSpc>
              <a:spcBef>
                <a:spcPts val="0"/>
              </a:spcBef>
              <a:spcAft>
                <a:spcPts val="0"/>
              </a:spcAft>
              <a:buClr>
                <a:srgbClr val="EF89D2"/>
              </a:buClr>
              <a:buSzPts val="2000"/>
              <a:buFont typeface="Helvetica Neue Light"/>
              <a:buChar char="●"/>
            </a:pPr>
            <a:r>
              <a:rPr lang="en-GB" sz="2000">
                <a:solidFill>
                  <a:schemeClr val="dk1"/>
                </a:solidFill>
                <a:highlight>
                  <a:schemeClr val="lt1"/>
                </a:highlight>
                <a:latin typeface="Helvetica Neue Light"/>
                <a:ea typeface="Helvetica Neue Light"/>
                <a:cs typeface="Helvetica Neue Light"/>
                <a:sym typeface="Helvetica Neue Light"/>
              </a:rPr>
              <a:t>Respaldar proyecto en repositorio local (git add, git commit)</a:t>
            </a:r>
            <a:endParaRPr sz="2000">
              <a:solidFill>
                <a:schemeClr val="dk1"/>
              </a:solidFill>
              <a:highlight>
                <a:schemeClr val="lt1"/>
              </a:highlight>
              <a:latin typeface="Helvetica Neue Light"/>
              <a:ea typeface="Helvetica Neue Light"/>
              <a:cs typeface="Helvetica Neue Light"/>
              <a:sym typeface="Helvetica Neue Light"/>
            </a:endParaRPr>
          </a:p>
          <a:p>
            <a:pPr indent="-355600" lvl="0" marL="457200" rtl="0" algn="l">
              <a:lnSpc>
                <a:spcPct val="150000"/>
              </a:lnSpc>
              <a:spcBef>
                <a:spcPts val="0"/>
              </a:spcBef>
              <a:spcAft>
                <a:spcPts val="0"/>
              </a:spcAft>
              <a:buClr>
                <a:srgbClr val="EF89D2"/>
              </a:buClr>
              <a:buSzPts val="2000"/>
              <a:buFont typeface="Helvetica Neue Light"/>
              <a:buChar char="●"/>
            </a:pPr>
            <a:r>
              <a:rPr lang="en-GB" sz="2000">
                <a:solidFill>
                  <a:schemeClr val="dk1"/>
                </a:solidFill>
                <a:highlight>
                  <a:schemeClr val="lt1"/>
                </a:highlight>
                <a:latin typeface="Helvetica Neue Light"/>
                <a:ea typeface="Helvetica Neue Light"/>
                <a:cs typeface="Helvetica Neue Light"/>
                <a:sym typeface="Helvetica Neue Light"/>
              </a:rPr>
              <a:t>Creamos repositorio github (github.com)</a:t>
            </a:r>
            <a:endParaRPr sz="2000">
              <a:solidFill>
                <a:schemeClr val="dk1"/>
              </a:solidFill>
              <a:highlight>
                <a:schemeClr val="lt1"/>
              </a:highlight>
              <a:latin typeface="Helvetica Neue Light"/>
              <a:ea typeface="Helvetica Neue Light"/>
              <a:cs typeface="Helvetica Neue Light"/>
              <a:sym typeface="Helvetica Neue Light"/>
            </a:endParaRPr>
          </a:p>
          <a:p>
            <a:pPr indent="-355600" lvl="0" marL="457200" rtl="0" algn="l">
              <a:lnSpc>
                <a:spcPct val="150000"/>
              </a:lnSpc>
              <a:spcBef>
                <a:spcPts val="0"/>
              </a:spcBef>
              <a:spcAft>
                <a:spcPts val="0"/>
              </a:spcAft>
              <a:buClr>
                <a:srgbClr val="EF89D2"/>
              </a:buClr>
              <a:buSzPts val="2000"/>
              <a:buFont typeface="Helvetica Neue Light"/>
              <a:buChar char="●"/>
            </a:pPr>
            <a:r>
              <a:rPr lang="en-GB" sz="2000">
                <a:solidFill>
                  <a:schemeClr val="dk1"/>
                </a:solidFill>
                <a:highlight>
                  <a:schemeClr val="lt1"/>
                </a:highlight>
                <a:latin typeface="Helvetica Neue Light"/>
                <a:ea typeface="Helvetica Neue Light"/>
                <a:cs typeface="Helvetica Neue Light"/>
                <a:sym typeface="Helvetica Neue Light"/>
              </a:rPr>
              <a:t>Vinculamos repositorio local y remoto (git add origin)</a:t>
            </a:r>
            <a:endParaRPr sz="2000">
              <a:solidFill>
                <a:schemeClr val="dk1"/>
              </a:solidFill>
              <a:highlight>
                <a:schemeClr val="lt1"/>
              </a:highlight>
              <a:latin typeface="Helvetica Neue Light"/>
              <a:ea typeface="Helvetica Neue Light"/>
              <a:cs typeface="Helvetica Neue Light"/>
              <a:sym typeface="Helvetica Neue Light"/>
            </a:endParaRPr>
          </a:p>
          <a:p>
            <a:pPr indent="-355600" lvl="0" marL="457200" rtl="0" algn="l">
              <a:lnSpc>
                <a:spcPct val="150000"/>
              </a:lnSpc>
              <a:spcBef>
                <a:spcPts val="0"/>
              </a:spcBef>
              <a:spcAft>
                <a:spcPts val="0"/>
              </a:spcAft>
              <a:buClr>
                <a:srgbClr val="EF89D2"/>
              </a:buClr>
              <a:buSzPts val="2000"/>
              <a:buFont typeface="Helvetica Neue Light"/>
              <a:buChar char="●"/>
            </a:pPr>
            <a:r>
              <a:rPr lang="en-GB" sz="2000">
                <a:solidFill>
                  <a:schemeClr val="dk1"/>
                </a:solidFill>
                <a:highlight>
                  <a:schemeClr val="lt1"/>
                </a:highlight>
                <a:latin typeface="Helvetica Neue Light"/>
                <a:ea typeface="Helvetica Neue Light"/>
                <a:cs typeface="Helvetica Neue Light"/>
                <a:sym typeface="Helvetica Neue Light"/>
              </a:rPr>
              <a:t>Publicamos el proyecto (git push)</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778" name="Google Shape;778;p90"/>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779" name="Google Shape;779;p90"/>
          <p:cNvPicPr preferRelativeResize="0"/>
          <p:nvPr/>
        </p:nvPicPr>
        <p:blipFill rotWithShape="1">
          <a:blip r:embed="rId4">
            <a:alphaModFix/>
          </a:blip>
          <a:srcRect b="0" l="0" r="0" t="0"/>
          <a:stretch/>
        </p:blipFill>
        <p:spPr>
          <a:xfrm>
            <a:off x="7509825" y="0"/>
            <a:ext cx="1634174" cy="639850"/>
          </a:xfrm>
          <a:prstGeom prst="rect">
            <a:avLst/>
          </a:prstGeom>
          <a:noFill/>
          <a:ln>
            <a:noFill/>
          </a:ln>
        </p:spPr>
      </p:pic>
      <p:sp>
        <p:nvSpPr>
          <p:cNvPr id="780" name="Google Shape;780;p90"/>
          <p:cNvSpPr txBox="1"/>
          <p:nvPr/>
        </p:nvSpPr>
        <p:spPr>
          <a:xfrm>
            <a:off x="327975" y="68652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Helvetica Neue Light"/>
                <a:ea typeface="Helvetica Neue Light"/>
                <a:cs typeface="Helvetica Neue Light"/>
                <a:sym typeface="Helvetica Neue Light"/>
              </a:rPr>
              <a:t>Tiempo estimado: 5 minutos</a:t>
            </a:r>
            <a:endParaRPr>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a:latin typeface="Helvetica Neue Light"/>
              <a:ea typeface="Helvetica Neue Light"/>
              <a:cs typeface="Helvetica Neue Light"/>
              <a:sym typeface="Helvetica Neue Light"/>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4" name="Shape 784"/>
        <p:cNvGrpSpPr/>
        <p:nvPr/>
      </p:nvGrpSpPr>
      <p:grpSpPr>
        <a:xfrm>
          <a:off x="0" y="0"/>
          <a:ext cx="0" cy="0"/>
          <a:chOff x="0" y="0"/>
          <a:chExt cx="0" cy="0"/>
        </a:xfrm>
      </p:grpSpPr>
      <p:sp>
        <p:nvSpPr>
          <p:cNvPr id="785" name="Google Shape;785;p91"/>
          <p:cNvSpPr txBox="1"/>
          <p:nvPr/>
        </p:nvSpPr>
        <p:spPr>
          <a:xfrm>
            <a:off x="2776738" y="1880500"/>
            <a:ext cx="2804700" cy="112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GB" sz="4000">
                <a:solidFill>
                  <a:srgbClr val="E0FF00"/>
                </a:solidFill>
                <a:latin typeface="Anton"/>
                <a:ea typeface="Anton"/>
                <a:cs typeface="Anton"/>
                <a:sym typeface="Anton"/>
              </a:rPr>
              <a:t>¿PREGUNTAS?</a:t>
            </a:r>
            <a:endParaRPr i="1" sz="4000">
              <a:solidFill>
                <a:srgbClr val="E0FF00"/>
              </a:solidFill>
              <a:latin typeface="Anton"/>
              <a:ea typeface="Anton"/>
              <a:cs typeface="Anton"/>
              <a:sym typeface="Anton"/>
            </a:endParaRPr>
          </a:p>
        </p:txBody>
      </p:sp>
      <p:pic>
        <p:nvPicPr>
          <p:cNvPr descr="Tiger Face on Apple iOS 12.2" id="786" name="Google Shape;786;p91"/>
          <p:cNvPicPr preferRelativeResize="0"/>
          <p:nvPr/>
        </p:nvPicPr>
        <p:blipFill>
          <a:blip r:embed="rId4">
            <a:alphaModFix/>
          </a:blip>
          <a:stretch>
            <a:fillRect/>
          </a:stretch>
        </p:blipFill>
        <p:spPr>
          <a:xfrm>
            <a:off x="5655188" y="2089063"/>
            <a:ext cx="712075" cy="712075"/>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790" name="Shape 790"/>
        <p:cNvGrpSpPr/>
        <p:nvPr/>
      </p:nvGrpSpPr>
      <p:grpSpPr>
        <a:xfrm>
          <a:off x="0" y="0"/>
          <a:ext cx="0" cy="0"/>
          <a:chOff x="0" y="0"/>
          <a:chExt cx="0" cy="0"/>
        </a:xfrm>
      </p:grpSpPr>
      <p:sp>
        <p:nvSpPr>
          <p:cNvPr id="791" name="Google Shape;791;p92"/>
          <p:cNvSpPr txBox="1"/>
          <p:nvPr/>
        </p:nvSpPr>
        <p:spPr>
          <a:xfrm>
            <a:off x="959875" y="2610600"/>
            <a:ext cx="7224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¿QUIERES SABER MÁS? TE DEJAMOS MATERIAL AMPLIADO DE LA CLASE</a:t>
            </a:r>
            <a:endParaRPr i="1" sz="3600">
              <a:latin typeface="Anton"/>
              <a:ea typeface="Anton"/>
              <a:cs typeface="Anton"/>
              <a:sym typeface="Anton"/>
            </a:endParaRPr>
          </a:p>
        </p:txBody>
      </p:sp>
      <p:pic>
        <p:nvPicPr>
          <p:cNvPr id="792" name="Google Shape;792;p92"/>
          <p:cNvPicPr preferRelativeResize="0"/>
          <p:nvPr/>
        </p:nvPicPr>
        <p:blipFill rotWithShape="1">
          <a:blip r:embed="rId3">
            <a:alphaModFix/>
          </a:blip>
          <a:srcRect b="0" l="0" r="0" t="0"/>
          <a:stretch/>
        </p:blipFill>
        <p:spPr>
          <a:xfrm>
            <a:off x="3978713" y="1025775"/>
            <a:ext cx="1186525" cy="1186525"/>
          </a:xfrm>
          <a:prstGeom prst="rect">
            <a:avLst/>
          </a:prstGeom>
          <a:noFill/>
          <a:ln>
            <a:noFill/>
          </a:ln>
        </p:spPr>
      </p:pic>
      <p:pic>
        <p:nvPicPr>
          <p:cNvPr id="793" name="Google Shape;793;p92"/>
          <p:cNvPicPr preferRelativeResize="0"/>
          <p:nvPr/>
        </p:nvPicPr>
        <p:blipFill>
          <a:blip r:embed="rId4">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93"/>
          <p:cNvSpPr txBox="1"/>
          <p:nvPr/>
        </p:nvSpPr>
        <p:spPr>
          <a:xfrm>
            <a:off x="2843575" y="1948347"/>
            <a:ext cx="5711400" cy="1246800"/>
          </a:xfrm>
          <a:prstGeom prst="rect">
            <a:avLst/>
          </a:prstGeom>
          <a:noFill/>
          <a:ln>
            <a:noFill/>
          </a:ln>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rgbClr val="3CEFAB"/>
              </a:buClr>
              <a:buSzPts val="1800"/>
              <a:buChar char="●"/>
            </a:pPr>
            <a:r>
              <a:rPr lang="en-GB" sz="1800" u="sng">
                <a:solidFill>
                  <a:schemeClr val="hlink"/>
                </a:solidFill>
                <a:latin typeface="Helvetica Neue Light"/>
                <a:ea typeface="Helvetica Neue Light"/>
                <a:cs typeface="Helvetica Neue Light"/>
                <a:sym typeface="Helvetica Neue Light"/>
                <a:hlinkClick r:id="rId3"/>
              </a:rPr>
              <a:t>Angular doc</a:t>
            </a:r>
            <a:r>
              <a:rPr lang="en-GB" sz="1800">
                <a:solidFill>
                  <a:schemeClr val="dk1"/>
                </a:solidFill>
                <a:latin typeface="Helvetica Neue Light"/>
                <a:ea typeface="Helvetica Neue Light"/>
                <a:cs typeface="Helvetica Neue Light"/>
                <a:sym typeface="Helvetica Neue Light"/>
              </a:rPr>
              <a:t> | </a:t>
            </a:r>
            <a:r>
              <a:rPr b="1" i="1" lang="en-GB" sz="1800">
                <a:solidFill>
                  <a:schemeClr val="dk1"/>
                </a:solidFill>
                <a:latin typeface="Helvetica Neue"/>
                <a:ea typeface="Helvetica Neue"/>
                <a:cs typeface="Helvetica Neue"/>
                <a:sym typeface="Helvetica Neue"/>
              </a:rPr>
              <a:t>Documentacion Oficial</a:t>
            </a:r>
            <a:endParaRPr sz="1800">
              <a:solidFill>
                <a:schemeClr val="dk1"/>
              </a:solidFill>
              <a:latin typeface="Helvetica Neue Light"/>
              <a:ea typeface="Helvetica Neue Light"/>
              <a:cs typeface="Helvetica Neue Light"/>
              <a:sym typeface="Helvetica Neue Light"/>
            </a:endParaRPr>
          </a:p>
          <a:p>
            <a:pPr indent="-342900" lvl="0" marL="457200" rtl="0" algn="l">
              <a:lnSpc>
                <a:spcPct val="115000"/>
              </a:lnSpc>
              <a:spcBef>
                <a:spcPts val="1000"/>
              </a:spcBef>
              <a:spcAft>
                <a:spcPts val="0"/>
              </a:spcAft>
              <a:buClr>
                <a:srgbClr val="3CEFAB"/>
              </a:buClr>
              <a:buSzPts val="1800"/>
              <a:buChar char="●"/>
            </a:pPr>
            <a:r>
              <a:rPr lang="en-GB" sz="1800" u="sng">
                <a:solidFill>
                  <a:schemeClr val="hlink"/>
                </a:solidFill>
                <a:latin typeface="Helvetica Neue Light"/>
                <a:ea typeface="Helvetica Neue Light"/>
                <a:cs typeface="Helvetica Neue Light"/>
                <a:sym typeface="Helvetica Neue Light"/>
                <a:hlinkClick r:id="rId4"/>
              </a:rPr>
              <a:t>Angular-CLI</a:t>
            </a:r>
            <a:r>
              <a:rPr lang="en-GB" sz="1800">
                <a:solidFill>
                  <a:schemeClr val="dk1"/>
                </a:solidFill>
                <a:latin typeface="Helvetica Neue Light"/>
                <a:ea typeface="Helvetica Neue Light"/>
                <a:cs typeface="Helvetica Neue Light"/>
                <a:sym typeface="Helvetica Neue Light"/>
              </a:rPr>
              <a:t> | </a:t>
            </a:r>
            <a:r>
              <a:rPr b="1" i="1" lang="en-GB" sz="1800">
                <a:solidFill>
                  <a:schemeClr val="dk1"/>
                </a:solidFill>
                <a:latin typeface="Helvetica Neue"/>
                <a:ea typeface="Helvetica Neue"/>
                <a:cs typeface="Helvetica Neue"/>
                <a:sym typeface="Helvetica Neue"/>
              </a:rPr>
              <a:t>Documentacion Oficial</a:t>
            </a:r>
            <a:endParaRPr b="1" i="1" sz="1800">
              <a:solidFill>
                <a:schemeClr val="dk1"/>
              </a:solidFill>
              <a:latin typeface="Helvetica Neue"/>
              <a:ea typeface="Helvetica Neue"/>
              <a:cs typeface="Helvetica Neue"/>
              <a:sym typeface="Helvetica Neue"/>
            </a:endParaRPr>
          </a:p>
          <a:p>
            <a:pPr indent="-342900" lvl="0" marL="457200" rtl="0" algn="l">
              <a:lnSpc>
                <a:spcPct val="115000"/>
              </a:lnSpc>
              <a:spcBef>
                <a:spcPts val="1000"/>
              </a:spcBef>
              <a:spcAft>
                <a:spcPts val="0"/>
              </a:spcAft>
              <a:buClr>
                <a:srgbClr val="3CEFAB"/>
              </a:buClr>
              <a:buSzPts val="1800"/>
              <a:buFont typeface="Helvetica Neue"/>
              <a:buChar char="●"/>
            </a:pPr>
            <a:r>
              <a:rPr i="1" lang="en-GB" sz="1800" u="sng">
                <a:solidFill>
                  <a:schemeClr val="hlink"/>
                </a:solidFill>
                <a:latin typeface="Helvetica Neue Light"/>
                <a:ea typeface="Helvetica Neue Light"/>
                <a:cs typeface="Helvetica Neue Light"/>
                <a:sym typeface="Helvetica Neue Light"/>
                <a:hlinkClick r:id="rId5"/>
              </a:rPr>
              <a:t>Introducción a Angular en 3 minutos</a:t>
            </a:r>
            <a:r>
              <a:rPr b="1" i="1" lang="en-GB" sz="1800">
                <a:solidFill>
                  <a:schemeClr val="dk1"/>
                </a:solidFill>
                <a:latin typeface="Helvetica Neue"/>
                <a:ea typeface="Helvetica Neue"/>
                <a:cs typeface="Helvetica Neue"/>
                <a:sym typeface="Helvetica Neue"/>
              </a:rPr>
              <a:t> </a:t>
            </a:r>
            <a:r>
              <a:rPr i="1" lang="en-GB" sz="1800">
                <a:solidFill>
                  <a:schemeClr val="dk1"/>
                </a:solidFill>
                <a:latin typeface="Helvetica Neue Light"/>
                <a:ea typeface="Helvetica Neue Light"/>
                <a:cs typeface="Helvetica Neue Light"/>
                <a:sym typeface="Helvetica Neue Light"/>
              </a:rPr>
              <a:t>| </a:t>
            </a:r>
            <a:r>
              <a:rPr b="1" i="1" lang="en-GB" sz="1800">
                <a:solidFill>
                  <a:schemeClr val="dk1"/>
                </a:solidFill>
                <a:latin typeface="Helvetica Neue"/>
                <a:ea typeface="Helvetica Neue"/>
                <a:cs typeface="Helvetica Neue"/>
                <a:sym typeface="Helvetica Neue"/>
              </a:rPr>
              <a:t>codigofacilito</a:t>
            </a:r>
            <a:endParaRPr b="1" i="1" sz="1800">
              <a:solidFill>
                <a:schemeClr val="dk1"/>
              </a:solidFill>
              <a:latin typeface="Helvetica Neue"/>
              <a:ea typeface="Helvetica Neue"/>
              <a:cs typeface="Helvetica Neue"/>
              <a:sym typeface="Helvetica Neue"/>
            </a:endParaRPr>
          </a:p>
          <a:p>
            <a:pPr indent="0" lvl="0" marL="0" rtl="0" algn="l">
              <a:lnSpc>
                <a:spcPct val="115000"/>
              </a:lnSpc>
              <a:spcBef>
                <a:spcPts val="1000"/>
              </a:spcBef>
              <a:spcAft>
                <a:spcPts val="0"/>
              </a:spcAft>
              <a:buClr>
                <a:srgbClr val="000000"/>
              </a:buClr>
              <a:buSzPts val="1100"/>
              <a:buFont typeface="Arial"/>
              <a:buNone/>
            </a:pPr>
            <a:r>
              <a:t/>
            </a:r>
            <a:endParaRPr sz="1800">
              <a:solidFill>
                <a:schemeClr val="dk1"/>
              </a:solidFill>
              <a:latin typeface="Helvetica Neue Light"/>
              <a:ea typeface="Helvetica Neue Light"/>
              <a:cs typeface="Helvetica Neue Light"/>
              <a:sym typeface="Helvetica Neue Light"/>
            </a:endParaRPr>
          </a:p>
        </p:txBody>
      </p:sp>
      <p:pic>
        <p:nvPicPr>
          <p:cNvPr id="799" name="Google Shape;799;p93"/>
          <p:cNvPicPr preferRelativeResize="0"/>
          <p:nvPr/>
        </p:nvPicPr>
        <p:blipFill>
          <a:blip r:embed="rId6">
            <a:alphaModFix/>
          </a:blip>
          <a:stretch>
            <a:fillRect/>
          </a:stretch>
        </p:blipFill>
        <p:spPr>
          <a:xfrm>
            <a:off x="7567925" y="4659625"/>
            <a:ext cx="1186526" cy="330675"/>
          </a:xfrm>
          <a:prstGeom prst="rect">
            <a:avLst/>
          </a:prstGeom>
          <a:noFill/>
          <a:ln>
            <a:noFill/>
          </a:ln>
        </p:spPr>
      </p:pic>
      <p:pic>
        <p:nvPicPr>
          <p:cNvPr id="800" name="Google Shape;800;p93"/>
          <p:cNvPicPr preferRelativeResize="0"/>
          <p:nvPr/>
        </p:nvPicPr>
        <p:blipFill rotWithShape="1">
          <a:blip r:embed="rId7">
            <a:alphaModFix/>
          </a:blip>
          <a:srcRect b="0" l="0" r="0" t="0"/>
          <a:stretch/>
        </p:blipFill>
        <p:spPr>
          <a:xfrm>
            <a:off x="7411525" y="127700"/>
            <a:ext cx="1634174" cy="639850"/>
          </a:xfrm>
          <a:prstGeom prst="rect">
            <a:avLst/>
          </a:prstGeom>
          <a:noFill/>
          <a:ln>
            <a:noFill/>
          </a:ln>
        </p:spPr>
      </p:pic>
      <p:sp>
        <p:nvSpPr>
          <p:cNvPr id="801" name="Google Shape;801;p93"/>
          <p:cNvSpPr/>
          <p:nvPr/>
        </p:nvSpPr>
        <p:spPr>
          <a:xfrm>
            <a:off x="1568825" y="17344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2" name="Google Shape;802;p93"/>
          <p:cNvPicPr preferRelativeResize="0"/>
          <p:nvPr/>
        </p:nvPicPr>
        <p:blipFill>
          <a:blip r:embed="rId8">
            <a:alphaModFix/>
          </a:blip>
          <a:stretch>
            <a:fillRect/>
          </a:stretch>
        </p:blipFill>
        <p:spPr>
          <a:xfrm>
            <a:off x="1831534" y="1997140"/>
            <a:ext cx="545131" cy="545131"/>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06" name="Shape 806"/>
        <p:cNvGrpSpPr/>
        <p:nvPr/>
      </p:nvGrpSpPr>
      <p:grpSpPr>
        <a:xfrm>
          <a:off x="0" y="0"/>
          <a:ext cx="0" cy="0"/>
          <a:chOff x="0" y="0"/>
          <a:chExt cx="0" cy="0"/>
        </a:xfrm>
      </p:grpSpPr>
      <p:sp>
        <p:nvSpPr>
          <p:cNvPr id="807" name="Google Shape;807;p94"/>
          <p:cNvSpPr txBox="1"/>
          <p:nvPr/>
        </p:nvSpPr>
        <p:spPr>
          <a:xfrm>
            <a:off x="1956450" y="1634075"/>
            <a:ext cx="5231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800">
                <a:solidFill>
                  <a:srgbClr val="E0FF00"/>
                </a:solidFill>
                <a:latin typeface="Anton"/>
                <a:ea typeface="Anton"/>
                <a:cs typeface="Anton"/>
                <a:sym typeface="Anton"/>
              </a:rPr>
              <a:t>¡MUCHAS GRACIAS!</a:t>
            </a:r>
            <a:endParaRPr i="1" sz="4800">
              <a:solidFill>
                <a:srgbClr val="E0FF00"/>
              </a:solidFill>
              <a:latin typeface="Anton"/>
              <a:ea typeface="Anton"/>
              <a:cs typeface="Anton"/>
              <a:sym typeface="Anton"/>
            </a:endParaRPr>
          </a:p>
        </p:txBody>
      </p:sp>
      <p:sp>
        <p:nvSpPr>
          <p:cNvPr id="808" name="Google Shape;808;p94"/>
          <p:cNvSpPr txBox="1"/>
          <p:nvPr/>
        </p:nvSpPr>
        <p:spPr>
          <a:xfrm>
            <a:off x="2180400" y="2623175"/>
            <a:ext cx="4783200" cy="408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200">
                <a:solidFill>
                  <a:srgbClr val="E0FF00"/>
                </a:solidFill>
                <a:latin typeface="Helvetica Neue Light"/>
                <a:ea typeface="Helvetica Neue Light"/>
                <a:cs typeface="Helvetica Neue Light"/>
                <a:sym typeface="Helvetica Neue Light"/>
              </a:rPr>
              <a:t>Resumen de lo visto en clase hoy: </a:t>
            </a:r>
            <a:endParaRPr sz="2200">
              <a:solidFill>
                <a:srgbClr val="E0FF00"/>
              </a:solidFill>
              <a:latin typeface="Helvetica Neue Light"/>
              <a:ea typeface="Helvetica Neue Light"/>
              <a:cs typeface="Helvetica Neue Light"/>
              <a:sym typeface="Helvetica Neue Light"/>
            </a:endParaRPr>
          </a:p>
          <a:p>
            <a:pPr indent="-368300" lvl="0" marL="457200" rtl="0" algn="l">
              <a:lnSpc>
                <a:spcPct val="115000"/>
              </a:lnSpc>
              <a:spcBef>
                <a:spcPts val="0"/>
              </a:spcBef>
              <a:spcAft>
                <a:spcPts val="0"/>
              </a:spcAft>
              <a:buClr>
                <a:srgbClr val="E0FF00"/>
              </a:buClr>
              <a:buSzPts val="2200"/>
              <a:buFont typeface="Helvetica Neue Light"/>
              <a:buChar char="-"/>
            </a:pPr>
            <a:r>
              <a:rPr lang="en-GB" sz="2200">
                <a:solidFill>
                  <a:srgbClr val="E0FF00"/>
                </a:solidFill>
                <a:latin typeface="Helvetica Neue Light"/>
                <a:ea typeface="Helvetica Neue Light"/>
                <a:cs typeface="Helvetica Neue Light"/>
                <a:sym typeface="Helvetica Neue Light"/>
              </a:rPr>
              <a:t>Introducción</a:t>
            </a:r>
            <a:r>
              <a:rPr lang="en-GB" sz="2200">
                <a:solidFill>
                  <a:srgbClr val="E0FF00"/>
                </a:solidFill>
                <a:latin typeface="Helvetica Neue Light"/>
                <a:ea typeface="Helvetica Neue Light"/>
                <a:cs typeface="Helvetica Neue Light"/>
                <a:sym typeface="Helvetica Neue Light"/>
              </a:rPr>
              <a:t> a Angular.</a:t>
            </a:r>
            <a:endParaRPr sz="2200">
              <a:solidFill>
                <a:srgbClr val="E0FF00"/>
              </a:solidFill>
              <a:latin typeface="Helvetica Neue Light"/>
              <a:ea typeface="Helvetica Neue Light"/>
              <a:cs typeface="Helvetica Neue Light"/>
              <a:sym typeface="Helvetica Neue Light"/>
            </a:endParaRPr>
          </a:p>
          <a:p>
            <a:pPr indent="-368300" lvl="0" marL="457200" rtl="0" algn="l">
              <a:lnSpc>
                <a:spcPct val="115000"/>
              </a:lnSpc>
              <a:spcBef>
                <a:spcPts val="0"/>
              </a:spcBef>
              <a:spcAft>
                <a:spcPts val="0"/>
              </a:spcAft>
              <a:buClr>
                <a:srgbClr val="E0FF00"/>
              </a:buClr>
              <a:buSzPts val="2200"/>
              <a:buFont typeface="Helvetica Neue Light"/>
              <a:buChar char="-"/>
            </a:pPr>
            <a:r>
              <a:rPr lang="en-GB" sz="2200">
                <a:solidFill>
                  <a:srgbClr val="E0FF00"/>
                </a:solidFill>
                <a:latin typeface="Helvetica Neue Light"/>
                <a:ea typeface="Helvetica Neue Light"/>
                <a:cs typeface="Helvetica Neue Light"/>
                <a:sym typeface="Helvetica Neue Light"/>
              </a:rPr>
              <a:t>Herramientas principales.</a:t>
            </a:r>
            <a:endParaRPr sz="2200">
              <a:solidFill>
                <a:srgbClr val="E0FF00"/>
              </a:solidFill>
              <a:latin typeface="Helvetica Neue Light"/>
              <a:ea typeface="Helvetica Neue Light"/>
              <a:cs typeface="Helvetica Neue Light"/>
              <a:sym typeface="Helvetica Neue Light"/>
            </a:endParaRPr>
          </a:p>
          <a:p>
            <a:pPr indent="-368300" lvl="0" marL="457200" rtl="0" algn="l">
              <a:lnSpc>
                <a:spcPct val="115000"/>
              </a:lnSpc>
              <a:spcBef>
                <a:spcPts val="0"/>
              </a:spcBef>
              <a:spcAft>
                <a:spcPts val="0"/>
              </a:spcAft>
              <a:buClr>
                <a:srgbClr val="E0FF00"/>
              </a:buClr>
              <a:buSzPts val="2200"/>
              <a:buFont typeface="Helvetica Neue Light"/>
              <a:buChar char="-"/>
            </a:pPr>
            <a:r>
              <a:rPr lang="en-GB" sz="2200">
                <a:solidFill>
                  <a:srgbClr val="E0FF00"/>
                </a:solidFill>
                <a:latin typeface="Helvetica Neue Light"/>
                <a:ea typeface="Helvetica Neue Light"/>
                <a:cs typeface="Helvetica Neue Light"/>
                <a:sym typeface="Helvetica Neue Light"/>
              </a:rPr>
              <a:t>Instalaciones necesarias.</a:t>
            </a:r>
            <a:endParaRPr sz="2200">
              <a:solidFill>
                <a:srgbClr val="E0FF00"/>
              </a:solidFill>
              <a:latin typeface="Helvetica Neue Light"/>
              <a:ea typeface="Helvetica Neue Light"/>
              <a:cs typeface="Helvetica Neue Light"/>
              <a:sym typeface="Helvetica Neue Light"/>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2" name="Shape 812"/>
        <p:cNvGrpSpPr/>
        <p:nvPr/>
      </p:nvGrpSpPr>
      <p:grpSpPr>
        <a:xfrm>
          <a:off x="0" y="0"/>
          <a:ext cx="0" cy="0"/>
          <a:chOff x="0" y="0"/>
          <a:chExt cx="0" cy="0"/>
        </a:xfrm>
      </p:grpSpPr>
      <p:sp>
        <p:nvSpPr>
          <p:cNvPr id="813" name="Google Shape;813;p95"/>
          <p:cNvSpPr txBox="1"/>
          <p:nvPr/>
        </p:nvSpPr>
        <p:spPr>
          <a:xfrm>
            <a:off x="2110051" y="2409500"/>
            <a:ext cx="4923900" cy="11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OPINA Y VALORA ESTA CLASE</a:t>
            </a:r>
            <a:endParaRPr i="1" sz="3600">
              <a:solidFill>
                <a:srgbClr val="E0FF00"/>
              </a:solidFill>
              <a:latin typeface="Anton"/>
              <a:ea typeface="Anton"/>
              <a:cs typeface="Anton"/>
              <a:sym typeface="Anton"/>
            </a:endParaRPr>
          </a:p>
        </p:txBody>
      </p:sp>
      <p:pic>
        <p:nvPicPr>
          <p:cNvPr descr="Dizzy on Apple iOS 12.2" id="814" name="Google Shape;814;p95"/>
          <p:cNvPicPr preferRelativeResize="0"/>
          <p:nvPr/>
        </p:nvPicPr>
        <p:blipFill>
          <a:blip r:embed="rId4">
            <a:alphaModFix/>
          </a:blip>
          <a:stretch>
            <a:fillRect/>
          </a:stretch>
        </p:blipFill>
        <p:spPr>
          <a:xfrm>
            <a:off x="4168425" y="1602350"/>
            <a:ext cx="807150" cy="80715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818" name="Shape 818"/>
        <p:cNvGrpSpPr/>
        <p:nvPr/>
      </p:nvGrpSpPr>
      <p:grpSpPr>
        <a:xfrm>
          <a:off x="0" y="0"/>
          <a:ext cx="0" cy="0"/>
          <a:chOff x="0" y="0"/>
          <a:chExt cx="0" cy="0"/>
        </a:xfrm>
      </p:grpSpPr>
      <p:sp>
        <p:nvSpPr>
          <p:cNvPr id="819" name="Google Shape;819;p96"/>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#DEMOCRATIZANDOLAEDUCACIÓN</a:t>
            </a:r>
            <a:endParaRPr i="1" sz="3600">
              <a:solidFill>
                <a:srgbClr val="121212"/>
              </a:solidFill>
              <a:latin typeface="Anton"/>
              <a:ea typeface="Anton"/>
              <a:cs typeface="Anton"/>
              <a:sym typeface="Anton"/>
            </a:endParaRPr>
          </a:p>
        </p:txBody>
      </p:sp>
      <p:pic>
        <p:nvPicPr>
          <p:cNvPr id="820" name="Google Shape;820;p96"/>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cxnSp>
        <p:nvCxnSpPr>
          <p:cNvPr id="159" name="Google Shape;159;p35"/>
          <p:cNvCxnSpPr>
            <a:stCxn id="160" idx="2"/>
          </p:cNvCxnSpPr>
          <p:nvPr/>
        </p:nvCxnSpPr>
        <p:spPr>
          <a:xfrm flipH="1" rot="-5400000">
            <a:off x="4073800" y="-1257150"/>
            <a:ext cx="1615500" cy="7891500"/>
          </a:xfrm>
          <a:prstGeom prst="bentConnector2">
            <a:avLst/>
          </a:prstGeom>
          <a:noFill/>
          <a:ln cap="flat" cmpd="sng" w="19050">
            <a:solidFill>
              <a:schemeClr val="accent6"/>
            </a:solidFill>
            <a:prstDash val="solid"/>
            <a:round/>
            <a:headEnd len="med" w="med" type="none"/>
            <a:tailEnd len="med" w="med" type="none"/>
          </a:ln>
        </p:spPr>
      </p:cxnSp>
      <p:sp>
        <p:nvSpPr>
          <p:cNvPr id="161" name="Google Shape;161;p35"/>
          <p:cNvSpPr txBox="1"/>
          <p:nvPr/>
        </p:nvSpPr>
        <p:spPr>
          <a:xfrm>
            <a:off x="2146650" y="1475600"/>
            <a:ext cx="6273600" cy="1585500"/>
          </a:xfrm>
          <a:prstGeom prst="rect">
            <a:avLst/>
          </a:prstGeom>
          <a:noFill/>
          <a:ln>
            <a:noFill/>
          </a:ln>
        </p:spPr>
        <p:txBody>
          <a:bodyPr anchorCtr="0" anchor="t" bIns="91425" lIns="91425" spcFirstLastPara="1" rIns="91425" wrap="square" tIns="91425">
            <a:spAutoFit/>
          </a:bodyPr>
          <a:lstStyle/>
          <a:p>
            <a:pPr indent="-311150" lvl="0" marL="45720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Encuentra tu espacio y crea el momento oportuno para </a:t>
            </a:r>
            <a:r>
              <a:rPr b="1" lang="en-GB" sz="1300">
                <a:solidFill>
                  <a:schemeClr val="dk1"/>
                </a:solidFill>
                <a:latin typeface="Helvetica Neue"/>
                <a:ea typeface="Helvetica Neue"/>
                <a:cs typeface="Helvetica Neue"/>
                <a:sym typeface="Helvetica Neue"/>
              </a:rPr>
              <a:t>disfrutar de aprender</a:t>
            </a:r>
            <a:r>
              <a:rPr lang="en-GB" sz="1300">
                <a:solidFill>
                  <a:schemeClr val="dk1"/>
                </a:solidFill>
                <a:latin typeface="Helvetica Neue Light"/>
                <a:ea typeface="Helvetica Neue Light"/>
                <a:cs typeface="Helvetica Neue Light"/>
                <a:sym typeface="Helvetica Neue Light"/>
              </a:rPr>
              <a:t>. </a:t>
            </a:r>
            <a:endParaRPr sz="1300">
              <a:solidFill>
                <a:schemeClr val="dk1"/>
              </a:solidFill>
              <a:latin typeface="Helvetica Neue Light"/>
              <a:ea typeface="Helvetica Neue Light"/>
              <a:cs typeface="Helvetica Neue Light"/>
              <a:sym typeface="Helvetica Neue Light"/>
            </a:endParaRPr>
          </a:p>
          <a:p>
            <a:pPr indent="-311150" lvl="0" marL="45720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Evita dispositivos y aplicaciones que puedan </a:t>
            </a:r>
            <a:r>
              <a:rPr b="1" lang="en-GB" sz="1300">
                <a:solidFill>
                  <a:schemeClr val="dk1"/>
                </a:solidFill>
                <a:latin typeface="Helvetica Neue"/>
                <a:ea typeface="Helvetica Neue"/>
                <a:cs typeface="Helvetica Neue"/>
                <a:sym typeface="Helvetica Neue"/>
              </a:rPr>
              <a:t>robar tu atención</a:t>
            </a:r>
            <a:r>
              <a:rPr lang="en-GB" sz="1300">
                <a:solidFill>
                  <a:schemeClr val="dk1"/>
                </a:solidFill>
                <a:latin typeface="Helvetica Neue Light"/>
                <a:ea typeface="Helvetica Neue Light"/>
                <a:cs typeface="Helvetica Neue Light"/>
                <a:sym typeface="Helvetica Neue Light"/>
              </a:rPr>
              <a:t>.</a:t>
            </a:r>
            <a:endParaRPr sz="1300">
              <a:solidFill>
                <a:schemeClr val="dk1"/>
              </a:solidFill>
              <a:latin typeface="Helvetica Neue Light"/>
              <a:ea typeface="Helvetica Neue Light"/>
              <a:cs typeface="Helvetica Neue Light"/>
              <a:sym typeface="Helvetica Neue Light"/>
            </a:endParaRPr>
          </a:p>
          <a:p>
            <a:pPr indent="-311150" lvl="0" marL="45720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Mantén la </a:t>
            </a:r>
            <a:r>
              <a:rPr b="1" lang="en-GB" sz="1300">
                <a:solidFill>
                  <a:schemeClr val="dk1"/>
                </a:solidFill>
                <a:latin typeface="Helvetica Neue"/>
                <a:ea typeface="Helvetica Neue"/>
                <a:cs typeface="Helvetica Neue"/>
                <a:sym typeface="Helvetica Neue"/>
              </a:rPr>
              <a:t>mente abierta y flexible</a:t>
            </a:r>
            <a:r>
              <a:rPr lang="en-GB" sz="1300">
                <a:solidFill>
                  <a:schemeClr val="dk1"/>
                </a:solidFill>
                <a:latin typeface="Helvetica Neue Light"/>
                <a:ea typeface="Helvetica Neue Light"/>
                <a:cs typeface="Helvetica Neue Light"/>
                <a:sym typeface="Helvetica Neue Light"/>
              </a:rPr>
              <a:t>; los prejuicios y paradigmas no están invitados</a:t>
            </a:r>
            <a:r>
              <a:rPr lang="en-GB" sz="1300">
                <a:solidFill>
                  <a:schemeClr val="dk1"/>
                </a:solidFill>
                <a:latin typeface="Calibri"/>
                <a:ea typeface="Calibri"/>
                <a:cs typeface="Calibri"/>
                <a:sym typeface="Calibri"/>
              </a:rPr>
              <a:t>.</a:t>
            </a:r>
            <a:endParaRPr sz="1300">
              <a:solidFill>
                <a:schemeClr val="dk1"/>
              </a:solidFill>
              <a:latin typeface="Helvetica Neue Light"/>
              <a:ea typeface="Helvetica Neue Light"/>
              <a:cs typeface="Helvetica Neue Light"/>
              <a:sym typeface="Helvetica Neue Light"/>
            </a:endParaRPr>
          </a:p>
        </p:txBody>
      </p:sp>
      <p:pic>
        <p:nvPicPr>
          <p:cNvPr id="162" name="Google Shape;162;p35"/>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160" name="Google Shape;160;p35"/>
          <p:cNvSpPr/>
          <p:nvPr/>
        </p:nvSpPr>
        <p:spPr>
          <a:xfrm>
            <a:off x="-75200" y="1550250"/>
            <a:ext cx="2022000" cy="330600"/>
          </a:xfrm>
          <a:prstGeom prst="roundRect">
            <a:avLst>
              <a:gd fmla="val 16667" name="adj"/>
            </a:avLst>
          </a:prstGeom>
          <a:solidFill>
            <a:schemeClr val="accent6"/>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i="1" lang="en-GB" sz="1500">
                <a:solidFill>
                  <a:schemeClr val="dk1"/>
                </a:solidFill>
                <a:latin typeface="Helvetica Neue"/>
                <a:ea typeface="Helvetica Neue"/>
                <a:cs typeface="Helvetica Neue"/>
                <a:sym typeface="Helvetica Neue"/>
              </a:rPr>
              <a:t>Distractores</a:t>
            </a:r>
            <a:r>
              <a:rPr b="1" i="1" lang="en-GB" sz="1500"/>
              <a:t>:</a:t>
            </a:r>
            <a:endParaRPr b="1" i="1" sz="1500"/>
          </a:p>
        </p:txBody>
      </p:sp>
      <p:sp>
        <p:nvSpPr>
          <p:cNvPr id="163" name="Google Shape;163;p35"/>
          <p:cNvSpPr/>
          <p:nvPr/>
        </p:nvSpPr>
        <p:spPr>
          <a:xfrm>
            <a:off x="1756940" y="1520702"/>
            <a:ext cx="389700" cy="389700"/>
          </a:xfrm>
          <a:prstGeom prst="ellipse">
            <a:avLst/>
          </a:prstGeom>
          <a:solidFill>
            <a:schemeClr val="lt1"/>
          </a:solidFill>
          <a:ln cap="flat" cmpd="sng" w="9525">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4" name="Google Shape;164;p35"/>
          <p:cNvPicPr preferRelativeResize="0"/>
          <p:nvPr/>
        </p:nvPicPr>
        <p:blipFill>
          <a:blip r:embed="rId4">
            <a:alphaModFix/>
          </a:blip>
          <a:stretch>
            <a:fillRect/>
          </a:stretch>
        </p:blipFill>
        <p:spPr>
          <a:xfrm>
            <a:off x="1756950" y="1520700"/>
            <a:ext cx="389700" cy="389700"/>
          </a:xfrm>
          <a:prstGeom prst="rect">
            <a:avLst/>
          </a:prstGeom>
          <a:noFill/>
          <a:ln>
            <a:noFill/>
          </a:ln>
        </p:spPr>
      </p:pic>
      <p:sp>
        <p:nvSpPr>
          <p:cNvPr id="165" name="Google Shape;165;p35"/>
          <p:cNvSpPr txBox="1"/>
          <p:nvPr/>
        </p:nvSpPr>
        <p:spPr>
          <a:xfrm>
            <a:off x="196475" y="129075"/>
            <a:ext cx="7089900" cy="80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500"/>
              <a:buFont typeface="Arial"/>
              <a:buNone/>
            </a:pPr>
            <a:r>
              <a:rPr i="1" lang="en-GB" sz="4000">
                <a:latin typeface="Anton"/>
                <a:ea typeface="Anton"/>
                <a:cs typeface="Anton"/>
                <a:sym typeface="Anton"/>
              </a:rPr>
              <a:t>ACUERDOS Y COMPROMISOS</a:t>
            </a:r>
            <a:endParaRPr i="1" sz="4000">
              <a:latin typeface="Anton"/>
              <a:ea typeface="Anton"/>
              <a:cs typeface="Anton"/>
              <a:sym typeface="Anton"/>
            </a:endParaRPr>
          </a:p>
        </p:txBody>
      </p:sp>
      <p:cxnSp>
        <p:nvCxnSpPr>
          <p:cNvPr id="166" name="Google Shape;166;p35"/>
          <p:cNvCxnSpPr>
            <a:endCxn id="167" idx="1"/>
          </p:cNvCxnSpPr>
          <p:nvPr/>
        </p:nvCxnSpPr>
        <p:spPr>
          <a:xfrm rot="-5400000">
            <a:off x="8121450" y="2484350"/>
            <a:ext cx="1728300" cy="316800"/>
          </a:xfrm>
          <a:prstGeom prst="bentConnector2">
            <a:avLst/>
          </a:prstGeom>
          <a:noFill/>
          <a:ln cap="flat" cmpd="sng" w="19050">
            <a:solidFill>
              <a:schemeClr val="accent6"/>
            </a:solidFill>
            <a:prstDash val="solid"/>
            <a:round/>
            <a:headEnd len="med" w="med" type="none"/>
            <a:tailEnd len="med" w="med" type="none"/>
          </a:ln>
        </p:spPr>
      </p:cxnSp>
      <p:sp>
        <p:nvSpPr>
          <p:cNvPr id="167" name="Google Shape;167;p35"/>
          <p:cNvSpPr/>
          <p:nvPr/>
        </p:nvSpPr>
        <p:spPr>
          <a:xfrm>
            <a:off x="9144000" y="1505150"/>
            <a:ext cx="557400" cy="54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6"/>
          <p:cNvSpPr txBox="1"/>
          <p:nvPr/>
        </p:nvSpPr>
        <p:spPr>
          <a:xfrm>
            <a:off x="2146650" y="1444700"/>
            <a:ext cx="6118800" cy="2485800"/>
          </a:xfrm>
          <a:prstGeom prst="rect">
            <a:avLst/>
          </a:prstGeom>
          <a:noFill/>
          <a:ln>
            <a:noFill/>
          </a:ln>
        </p:spPr>
        <p:txBody>
          <a:bodyPr anchorCtr="0" anchor="t" bIns="91425" lIns="91425" spcFirstLastPara="1" rIns="91425" wrap="square" tIns="91425">
            <a:spAutoFit/>
          </a:bodyPr>
          <a:lstStyle/>
          <a:p>
            <a:pPr indent="-311150" lvl="0" marL="45720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Mantén a tu alcance </a:t>
            </a:r>
            <a:r>
              <a:rPr b="1" lang="en-GB" sz="1300">
                <a:solidFill>
                  <a:schemeClr val="dk1"/>
                </a:solidFill>
                <a:latin typeface="Helvetica Neue"/>
                <a:ea typeface="Helvetica Neue"/>
                <a:cs typeface="Helvetica Neue"/>
                <a:sym typeface="Helvetica Neue"/>
              </a:rPr>
              <a:t>agua-mate-café</a:t>
            </a:r>
            <a:r>
              <a:rPr lang="en-GB" sz="1300">
                <a:solidFill>
                  <a:schemeClr val="dk1"/>
                </a:solidFill>
                <a:latin typeface="Helvetica Neue Light"/>
                <a:ea typeface="Helvetica Neue Light"/>
                <a:cs typeface="Helvetica Neue Light"/>
                <a:sym typeface="Helvetica Neue Light"/>
              </a:rPr>
              <a:t>.</a:t>
            </a:r>
            <a:endParaRPr sz="1300">
              <a:solidFill>
                <a:schemeClr val="dk1"/>
              </a:solidFill>
              <a:latin typeface="Helvetica Neue Light"/>
              <a:ea typeface="Helvetica Neue Light"/>
              <a:cs typeface="Helvetica Neue Light"/>
              <a:sym typeface="Helvetica Neue Light"/>
            </a:endParaRPr>
          </a:p>
          <a:p>
            <a:pPr indent="-311150" lvl="0" marL="45720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Conéctate desde algún equipo (laptop, tablet) que te permita </a:t>
            </a:r>
            <a:r>
              <a:rPr b="1" lang="en-GB" sz="1300">
                <a:solidFill>
                  <a:schemeClr val="dk1"/>
                </a:solidFill>
                <a:latin typeface="Helvetica Neue"/>
                <a:ea typeface="Helvetica Neue"/>
                <a:cs typeface="Helvetica Neue"/>
                <a:sym typeface="Helvetica Neue"/>
              </a:rPr>
              <a:t>realizar las actividades</a:t>
            </a:r>
            <a:r>
              <a:rPr lang="en-GB" sz="1300">
                <a:solidFill>
                  <a:schemeClr val="dk1"/>
                </a:solidFill>
                <a:latin typeface="Helvetica Neue Light"/>
                <a:ea typeface="Helvetica Neue Light"/>
                <a:cs typeface="Helvetica Neue Light"/>
                <a:sym typeface="Helvetica Neue Light"/>
              </a:rPr>
              <a:t> sin complicaciones.</a:t>
            </a:r>
            <a:endParaRPr sz="1300">
              <a:solidFill>
                <a:schemeClr val="dk1"/>
              </a:solidFill>
              <a:latin typeface="Helvetica Neue Light"/>
              <a:ea typeface="Helvetica Neue Light"/>
              <a:cs typeface="Helvetica Neue Light"/>
              <a:sym typeface="Helvetica Neue Light"/>
            </a:endParaRPr>
          </a:p>
          <a:p>
            <a:pPr indent="-311150" lvl="0" marL="45720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Si lo necesitas ubica lápiz y papel para que no se escapen las ideas, sin embargo recuerda que en el</a:t>
            </a:r>
            <a:r>
              <a:rPr b="1" lang="en-GB" sz="1300">
                <a:solidFill>
                  <a:schemeClr val="dk1"/>
                </a:solidFill>
                <a:latin typeface="Helvetica Neue"/>
                <a:ea typeface="Helvetica Neue"/>
                <a:cs typeface="Helvetica Neue"/>
                <a:sym typeface="Helvetica Neue"/>
              </a:rPr>
              <a:t> Drive </a:t>
            </a:r>
            <a:r>
              <a:rPr lang="en-GB" sz="1300">
                <a:solidFill>
                  <a:schemeClr val="dk1"/>
                </a:solidFill>
                <a:latin typeface="Helvetica Neue Light"/>
                <a:ea typeface="Helvetica Neue Light"/>
                <a:cs typeface="Helvetica Neue Light"/>
                <a:sym typeface="Helvetica Neue Light"/>
              </a:rPr>
              <a:t>tienes </a:t>
            </a:r>
            <a:r>
              <a:rPr b="1" lang="en-GB" sz="1300">
                <a:solidFill>
                  <a:schemeClr val="dk1"/>
                </a:solidFill>
                <a:latin typeface="Helvetica Neue"/>
                <a:ea typeface="Helvetica Neue"/>
                <a:cs typeface="Helvetica Neue"/>
                <a:sym typeface="Helvetica Neue"/>
              </a:rPr>
              <a:t>archivos</a:t>
            </a:r>
            <a:r>
              <a:rPr lang="en-GB" sz="1300">
                <a:solidFill>
                  <a:schemeClr val="dk1"/>
                </a:solidFill>
                <a:latin typeface="Helvetica Neue Light"/>
                <a:ea typeface="Helvetica Neue Light"/>
                <a:cs typeface="Helvetica Neue Light"/>
                <a:sym typeface="Helvetica Neue Light"/>
              </a:rPr>
              <a:t> que te ayudarán a repasar, incluidas las </a:t>
            </a:r>
            <a:r>
              <a:rPr b="1" lang="en-GB" sz="1300">
                <a:solidFill>
                  <a:schemeClr val="dk1"/>
                </a:solidFill>
                <a:latin typeface="Helvetica Neue"/>
                <a:ea typeface="Helvetica Neue"/>
                <a:cs typeface="Helvetica Neue"/>
                <a:sym typeface="Helvetica Neue"/>
              </a:rPr>
              <a:t>presentaciones</a:t>
            </a:r>
            <a:r>
              <a:rPr lang="en-GB" sz="1300">
                <a:solidFill>
                  <a:schemeClr val="dk1"/>
                </a:solidFill>
                <a:latin typeface="Helvetica Neue Light"/>
                <a:ea typeface="Helvetica Neue Light"/>
                <a:cs typeface="Helvetica Neue Light"/>
                <a:sym typeface="Helvetica Neue Light"/>
              </a:rPr>
              <a:t>.</a:t>
            </a:r>
            <a:endParaRPr sz="1300">
              <a:solidFill>
                <a:schemeClr val="dk1"/>
              </a:solidFill>
              <a:latin typeface="Helvetica Neue Light"/>
              <a:ea typeface="Helvetica Neue Light"/>
              <a:cs typeface="Helvetica Neue Light"/>
              <a:sym typeface="Helvetica Neue Light"/>
            </a:endParaRPr>
          </a:p>
          <a:p>
            <a:pPr indent="-311150" lvl="0" marL="457200" rtl="0" algn="just">
              <a:lnSpc>
                <a:spcPct val="150000"/>
              </a:lnSpc>
              <a:spcBef>
                <a:spcPts val="0"/>
              </a:spcBef>
              <a:spcAft>
                <a:spcPts val="0"/>
              </a:spcAft>
              <a:buClr>
                <a:schemeClr val="dk1"/>
              </a:buClr>
              <a:buSzPts val="1300"/>
              <a:buFont typeface="Calibri"/>
              <a:buChar char="✓"/>
            </a:pPr>
            <a:r>
              <a:rPr lang="en-GB" sz="1300">
                <a:solidFill>
                  <a:schemeClr val="dk1"/>
                </a:solidFill>
                <a:latin typeface="Helvetica Neue Light"/>
                <a:ea typeface="Helvetica Neue Light"/>
                <a:cs typeface="Helvetica Neue Light"/>
                <a:sym typeface="Helvetica Neue Light"/>
              </a:rPr>
              <a:t>Todas las clases quedarán grabadas y serán compartidas tanto en la </a:t>
            </a:r>
            <a:r>
              <a:rPr b="1" lang="en-GB" sz="1300">
                <a:solidFill>
                  <a:schemeClr val="dk1"/>
                </a:solidFill>
                <a:latin typeface="Helvetica Neue"/>
                <a:ea typeface="Helvetica Neue"/>
                <a:cs typeface="Helvetica Neue"/>
                <a:sym typeface="Helvetica Neue"/>
              </a:rPr>
              <a:t>plataforma de Coderhouse</a:t>
            </a:r>
            <a:r>
              <a:rPr lang="en-GB" sz="1300">
                <a:solidFill>
                  <a:schemeClr val="dk1"/>
                </a:solidFill>
                <a:latin typeface="Helvetica Neue Light"/>
                <a:ea typeface="Helvetica Neue Light"/>
                <a:cs typeface="Helvetica Neue Light"/>
                <a:sym typeface="Helvetica Neue Light"/>
              </a:rPr>
              <a:t> como por </a:t>
            </a:r>
            <a:r>
              <a:rPr b="1" lang="en-GB" sz="1300">
                <a:solidFill>
                  <a:schemeClr val="dk1"/>
                </a:solidFill>
                <a:latin typeface="Helvetica Neue"/>
                <a:ea typeface="Helvetica Neue"/>
                <a:cs typeface="Helvetica Neue"/>
                <a:sym typeface="Helvetica Neue"/>
              </a:rPr>
              <a:t>Google Drive</a:t>
            </a:r>
            <a:r>
              <a:rPr lang="en-GB" sz="1300">
                <a:solidFill>
                  <a:schemeClr val="dk1"/>
                </a:solidFill>
                <a:latin typeface="Helvetica Neue Light"/>
                <a:ea typeface="Helvetica Neue Light"/>
                <a:cs typeface="Helvetica Neue Light"/>
                <a:sym typeface="Helvetica Neue Light"/>
              </a:rPr>
              <a:t>.</a:t>
            </a:r>
            <a:endParaRPr sz="1300">
              <a:solidFill>
                <a:schemeClr val="dk1"/>
              </a:solidFill>
              <a:latin typeface="Calibri"/>
              <a:ea typeface="Calibri"/>
              <a:cs typeface="Calibri"/>
              <a:sym typeface="Calibri"/>
            </a:endParaRPr>
          </a:p>
        </p:txBody>
      </p:sp>
      <p:pic>
        <p:nvPicPr>
          <p:cNvPr id="173" name="Google Shape;173;p36"/>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174" name="Google Shape;174;p36"/>
          <p:cNvSpPr txBox="1"/>
          <p:nvPr/>
        </p:nvSpPr>
        <p:spPr>
          <a:xfrm>
            <a:off x="196475" y="129075"/>
            <a:ext cx="7089900" cy="80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500"/>
              <a:buFont typeface="Arial"/>
              <a:buNone/>
            </a:pPr>
            <a:r>
              <a:rPr i="1" lang="en-GB" sz="4000">
                <a:latin typeface="Anton"/>
                <a:ea typeface="Anton"/>
                <a:cs typeface="Anton"/>
                <a:sym typeface="Anton"/>
              </a:rPr>
              <a:t>ACUERDOS Y COMPROMISOS</a:t>
            </a:r>
            <a:endParaRPr i="1" sz="4000">
              <a:latin typeface="Anton"/>
              <a:ea typeface="Anton"/>
              <a:cs typeface="Anton"/>
              <a:sym typeface="Anton"/>
            </a:endParaRPr>
          </a:p>
        </p:txBody>
      </p:sp>
      <p:sp>
        <p:nvSpPr>
          <p:cNvPr id="175" name="Google Shape;175;p36"/>
          <p:cNvSpPr/>
          <p:nvPr/>
        </p:nvSpPr>
        <p:spPr>
          <a:xfrm>
            <a:off x="-75200" y="1505150"/>
            <a:ext cx="2022000" cy="330600"/>
          </a:xfrm>
          <a:prstGeom prst="roundRect">
            <a:avLst>
              <a:gd fmla="val 16667" name="adj"/>
            </a:avLst>
          </a:prstGeom>
          <a:solidFill>
            <a:srgbClr val="3CEFAB"/>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i="1" lang="en-GB" sz="1500">
                <a:solidFill>
                  <a:schemeClr val="dk1"/>
                </a:solidFill>
                <a:latin typeface="Helvetica Neue"/>
                <a:ea typeface="Helvetica Neue"/>
                <a:cs typeface="Helvetica Neue"/>
                <a:sym typeface="Helvetica Neue"/>
              </a:rPr>
              <a:t>Herramientas</a:t>
            </a:r>
            <a:r>
              <a:rPr b="1" i="1" lang="en-GB" sz="1500"/>
              <a:t>:</a:t>
            </a:r>
            <a:endParaRPr b="1" i="1" sz="1500"/>
          </a:p>
        </p:txBody>
      </p:sp>
      <p:sp>
        <p:nvSpPr>
          <p:cNvPr id="176" name="Google Shape;176;p36"/>
          <p:cNvSpPr/>
          <p:nvPr/>
        </p:nvSpPr>
        <p:spPr>
          <a:xfrm>
            <a:off x="1756940" y="1475602"/>
            <a:ext cx="389700" cy="389700"/>
          </a:xfrm>
          <a:prstGeom prst="ellipse">
            <a:avLst/>
          </a:prstGeom>
          <a:solidFill>
            <a:schemeClr val="lt1"/>
          </a:solidFill>
          <a:ln cap="flat" cmpd="sng" w="9525">
            <a:solidFill>
              <a:srgbClr val="3CEFAB"/>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7" name="Google Shape;177;p36"/>
          <p:cNvPicPr preferRelativeResize="0"/>
          <p:nvPr/>
        </p:nvPicPr>
        <p:blipFill>
          <a:blip r:embed="rId4">
            <a:alphaModFix/>
          </a:blip>
          <a:stretch>
            <a:fillRect/>
          </a:stretch>
        </p:blipFill>
        <p:spPr>
          <a:xfrm>
            <a:off x="1786450" y="1505124"/>
            <a:ext cx="360200" cy="360200"/>
          </a:xfrm>
          <a:prstGeom prst="rect">
            <a:avLst/>
          </a:prstGeom>
          <a:noFill/>
          <a:ln>
            <a:noFill/>
          </a:ln>
        </p:spPr>
      </p:pic>
      <p:cxnSp>
        <p:nvCxnSpPr>
          <p:cNvPr id="178" name="Google Shape;178;p36"/>
          <p:cNvCxnSpPr>
            <a:stCxn id="175" idx="2"/>
          </p:cNvCxnSpPr>
          <p:nvPr/>
        </p:nvCxnSpPr>
        <p:spPr>
          <a:xfrm flipH="1" rot="-5400000">
            <a:off x="3712450" y="-940900"/>
            <a:ext cx="2292900" cy="7846200"/>
          </a:xfrm>
          <a:prstGeom prst="bentConnector2">
            <a:avLst/>
          </a:prstGeom>
          <a:noFill/>
          <a:ln cap="flat" cmpd="sng" w="19050">
            <a:solidFill>
              <a:srgbClr val="3CEFAB"/>
            </a:solidFill>
            <a:prstDash val="solid"/>
            <a:round/>
            <a:headEnd len="med" w="med" type="none"/>
            <a:tailEnd len="med" w="med" type="none"/>
          </a:ln>
        </p:spPr>
      </p:cxnSp>
      <p:cxnSp>
        <p:nvCxnSpPr>
          <p:cNvPr id="179" name="Google Shape;179;p36"/>
          <p:cNvCxnSpPr>
            <a:endCxn id="180" idx="1"/>
          </p:cNvCxnSpPr>
          <p:nvPr/>
        </p:nvCxnSpPr>
        <p:spPr>
          <a:xfrm rot="-5400000">
            <a:off x="7768800" y="2761550"/>
            <a:ext cx="2387700" cy="362700"/>
          </a:xfrm>
          <a:prstGeom prst="bentConnector2">
            <a:avLst/>
          </a:prstGeom>
          <a:noFill/>
          <a:ln cap="flat" cmpd="sng" w="19050">
            <a:solidFill>
              <a:srgbClr val="3CEFAB"/>
            </a:solidFill>
            <a:prstDash val="solid"/>
            <a:round/>
            <a:headEnd len="med" w="med" type="none"/>
            <a:tailEnd len="med" w="med" type="none"/>
          </a:ln>
        </p:spPr>
      </p:cxnSp>
      <p:sp>
        <p:nvSpPr>
          <p:cNvPr id="180" name="Google Shape;180;p36"/>
          <p:cNvSpPr/>
          <p:nvPr/>
        </p:nvSpPr>
        <p:spPr>
          <a:xfrm>
            <a:off x="9144000" y="1475600"/>
            <a:ext cx="557400" cy="54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7"/>
          <p:cNvSpPr txBox="1"/>
          <p:nvPr/>
        </p:nvSpPr>
        <p:spPr>
          <a:xfrm>
            <a:off x="2146650" y="1444700"/>
            <a:ext cx="6477300" cy="1885500"/>
          </a:xfrm>
          <a:prstGeom prst="rect">
            <a:avLst/>
          </a:prstGeom>
          <a:noFill/>
          <a:ln>
            <a:noFill/>
          </a:ln>
        </p:spPr>
        <p:txBody>
          <a:bodyPr anchorCtr="0" anchor="t" bIns="91425" lIns="91425" spcFirstLastPara="1" rIns="91425" wrap="square" tIns="91425">
            <a:spAutoFit/>
          </a:bodyPr>
          <a:lstStyle/>
          <a:p>
            <a:pPr indent="-311150" lvl="0" marL="457200" rtl="0" algn="just">
              <a:lnSpc>
                <a:spcPct val="150000"/>
              </a:lnSpc>
              <a:spcBef>
                <a:spcPts val="0"/>
              </a:spcBef>
              <a:spcAft>
                <a:spcPts val="0"/>
              </a:spcAft>
              <a:buClr>
                <a:schemeClr val="dk1"/>
              </a:buClr>
              <a:buSzPts val="1300"/>
              <a:buFont typeface="Helvetica Neue"/>
              <a:buChar char="✓"/>
            </a:pPr>
            <a:r>
              <a:rPr b="1" lang="en-GB" sz="1300">
                <a:solidFill>
                  <a:schemeClr val="dk1"/>
                </a:solidFill>
                <a:latin typeface="Helvetica Neue"/>
                <a:ea typeface="Helvetica Neue"/>
                <a:cs typeface="Helvetica Neue"/>
                <a:sym typeface="Helvetica Neue"/>
              </a:rPr>
              <a:t>¡Participa de los Afters!</a:t>
            </a:r>
            <a:r>
              <a:rPr lang="en-GB" sz="1300">
                <a:solidFill>
                  <a:schemeClr val="dk1"/>
                </a:solidFill>
                <a:latin typeface="Helvetica Neue Light"/>
                <a:ea typeface="Helvetica Neue Light"/>
                <a:cs typeface="Helvetica Neue Light"/>
                <a:sym typeface="Helvetica Neue Light"/>
              </a:rPr>
              <a:t> Son un gran espacio para atender dudas y mostrar avances.</a:t>
            </a:r>
            <a:endParaRPr sz="1300">
              <a:solidFill>
                <a:schemeClr val="dk1"/>
              </a:solidFill>
              <a:latin typeface="Helvetica Neue Light"/>
              <a:ea typeface="Helvetica Neue Light"/>
              <a:cs typeface="Helvetica Neue Light"/>
              <a:sym typeface="Helvetica Neue Light"/>
            </a:endParaRPr>
          </a:p>
          <a:p>
            <a:pPr indent="-311150" lvl="0" marL="457200" rtl="0" algn="just">
              <a:lnSpc>
                <a:spcPct val="150000"/>
              </a:lnSpc>
              <a:spcBef>
                <a:spcPts val="0"/>
              </a:spcBef>
              <a:spcAft>
                <a:spcPts val="0"/>
              </a:spcAft>
              <a:buClr>
                <a:schemeClr val="dk1"/>
              </a:buClr>
              <a:buSzPts val="1300"/>
              <a:buFont typeface="Helvetica Neue"/>
              <a:buChar char="✓"/>
            </a:pPr>
            <a:r>
              <a:rPr lang="en-GB" sz="1300">
                <a:solidFill>
                  <a:schemeClr val="dk1"/>
                </a:solidFill>
                <a:latin typeface="Helvetica Neue Light"/>
                <a:ea typeface="Helvetica Neue Light"/>
                <a:cs typeface="Helvetica Neue Light"/>
                <a:sym typeface="Helvetica Neue Light"/>
              </a:rPr>
              <a:t>Intercambia ideas y consultas por el chat de Slack: </a:t>
            </a:r>
            <a:r>
              <a:rPr b="1" lang="en-GB" sz="1300">
                <a:solidFill>
                  <a:schemeClr val="dk1"/>
                </a:solidFill>
                <a:latin typeface="Helvetica Neue"/>
                <a:ea typeface="Helvetica Neue"/>
                <a:cs typeface="Helvetica Neue"/>
                <a:sym typeface="Helvetica Neue"/>
              </a:rPr>
              <a:t>entre todos nos ayudamos a mejorar</a:t>
            </a:r>
            <a:r>
              <a:rPr lang="en-GB" sz="1300">
                <a:solidFill>
                  <a:schemeClr val="dk1"/>
                </a:solidFill>
                <a:latin typeface="Helvetica Neue Light"/>
                <a:ea typeface="Helvetica Neue Light"/>
                <a:cs typeface="Helvetica Neue Light"/>
                <a:sym typeface="Helvetica Neue Light"/>
              </a:rPr>
              <a:t>.</a:t>
            </a:r>
            <a:endParaRPr sz="1300">
              <a:solidFill>
                <a:schemeClr val="dk1"/>
              </a:solidFill>
              <a:latin typeface="Helvetica Neue Light"/>
              <a:ea typeface="Helvetica Neue Light"/>
              <a:cs typeface="Helvetica Neue Light"/>
              <a:sym typeface="Helvetica Neue Light"/>
            </a:endParaRPr>
          </a:p>
          <a:p>
            <a:pPr indent="-311150" lvl="0" marL="457200" rtl="0" algn="just">
              <a:lnSpc>
                <a:spcPct val="150000"/>
              </a:lnSpc>
              <a:spcBef>
                <a:spcPts val="0"/>
              </a:spcBef>
              <a:spcAft>
                <a:spcPts val="0"/>
              </a:spcAft>
              <a:buClr>
                <a:schemeClr val="dk1"/>
              </a:buClr>
              <a:buSzPts val="1300"/>
              <a:buFont typeface="Helvetica Neue"/>
              <a:buChar char="✓"/>
            </a:pPr>
            <a:r>
              <a:rPr lang="en-GB" sz="1300">
                <a:solidFill>
                  <a:schemeClr val="dk1"/>
                </a:solidFill>
                <a:latin typeface="Helvetica Neue Light"/>
                <a:ea typeface="Helvetica Neue Light"/>
                <a:cs typeface="Helvetica Neue Light"/>
                <a:sym typeface="Helvetica Neue Light"/>
              </a:rPr>
              <a:t>Siempre interactúa con otros/as</a:t>
            </a:r>
            <a:r>
              <a:rPr b="1" lang="en-GB" sz="1300">
                <a:solidFill>
                  <a:schemeClr val="dk1"/>
                </a:solidFill>
                <a:latin typeface="Helvetica Neue"/>
                <a:ea typeface="Helvetica Neue"/>
                <a:cs typeface="Helvetica Neue"/>
                <a:sym typeface="Helvetica Neue"/>
              </a:rPr>
              <a:t> respetuosamente</a:t>
            </a:r>
            <a:r>
              <a:rPr lang="en-GB" sz="1300">
                <a:solidFill>
                  <a:schemeClr val="dk1"/>
                </a:solidFill>
                <a:latin typeface="Helvetica Neue Light"/>
                <a:ea typeface="Helvetica Neue Light"/>
                <a:cs typeface="Helvetica Neue Light"/>
                <a:sym typeface="Helvetica Neue Light"/>
              </a:rPr>
              <a:t>. </a:t>
            </a:r>
            <a:endParaRPr sz="1300">
              <a:solidFill>
                <a:schemeClr val="dk1"/>
              </a:solidFill>
              <a:latin typeface="Helvetica Neue Light"/>
              <a:ea typeface="Helvetica Neue Light"/>
              <a:cs typeface="Helvetica Neue Light"/>
              <a:sym typeface="Helvetica Neue Light"/>
            </a:endParaRPr>
          </a:p>
          <a:p>
            <a:pPr indent="-311150" lvl="0" marL="457200" rtl="0" algn="just">
              <a:lnSpc>
                <a:spcPct val="150000"/>
              </a:lnSpc>
              <a:spcBef>
                <a:spcPts val="0"/>
              </a:spcBef>
              <a:spcAft>
                <a:spcPts val="0"/>
              </a:spcAft>
              <a:buClr>
                <a:schemeClr val="dk1"/>
              </a:buClr>
              <a:buSzPts val="1300"/>
              <a:buFont typeface="Helvetica Neue"/>
              <a:buChar char="✓"/>
            </a:pPr>
            <a:r>
              <a:rPr lang="en-GB" sz="1300">
                <a:solidFill>
                  <a:schemeClr val="dk1"/>
                </a:solidFill>
                <a:latin typeface="Helvetica Neue Light"/>
                <a:ea typeface="Helvetica Neue Light"/>
                <a:cs typeface="Helvetica Neue Light"/>
                <a:sym typeface="Helvetica Neue Light"/>
              </a:rPr>
              <a:t>No te olvides de </a:t>
            </a:r>
            <a:r>
              <a:rPr b="1" lang="en-GB" sz="1300">
                <a:solidFill>
                  <a:schemeClr val="dk1"/>
                </a:solidFill>
                <a:latin typeface="Helvetica Neue"/>
                <a:ea typeface="Helvetica Neue"/>
                <a:cs typeface="Helvetica Neue"/>
                <a:sym typeface="Helvetica Neue"/>
              </a:rPr>
              <a:t>valorar tu experiencia educativa</a:t>
            </a:r>
            <a:r>
              <a:rPr lang="en-GB" sz="1300">
                <a:solidFill>
                  <a:schemeClr val="dk1"/>
                </a:solidFill>
                <a:latin typeface="Helvetica Neue Light"/>
                <a:ea typeface="Helvetica Neue Light"/>
                <a:cs typeface="Helvetica Neue Light"/>
                <a:sym typeface="Helvetica Neue Light"/>
              </a:rPr>
              <a:t> y de contarnos cómo te va. </a:t>
            </a:r>
            <a:endParaRPr sz="1300">
              <a:solidFill>
                <a:schemeClr val="dk1"/>
              </a:solidFill>
              <a:latin typeface="Calibri"/>
              <a:ea typeface="Calibri"/>
              <a:cs typeface="Calibri"/>
              <a:sym typeface="Calibri"/>
            </a:endParaRPr>
          </a:p>
        </p:txBody>
      </p:sp>
      <p:pic>
        <p:nvPicPr>
          <p:cNvPr id="186" name="Google Shape;186;p37"/>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187" name="Google Shape;187;p37"/>
          <p:cNvSpPr txBox="1"/>
          <p:nvPr/>
        </p:nvSpPr>
        <p:spPr>
          <a:xfrm>
            <a:off x="196475" y="129075"/>
            <a:ext cx="7089900" cy="80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500"/>
              <a:buFont typeface="Arial"/>
              <a:buNone/>
            </a:pPr>
            <a:r>
              <a:rPr i="1" lang="en-GB" sz="4000">
                <a:latin typeface="Anton"/>
                <a:ea typeface="Anton"/>
                <a:cs typeface="Anton"/>
                <a:sym typeface="Anton"/>
              </a:rPr>
              <a:t>ACUERDOS Y COMPROMISOS</a:t>
            </a:r>
            <a:endParaRPr i="1" sz="4000">
              <a:latin typeface="Anton"/>
              <a:ea typeface="Anton"/>
              <a:cs typeface="Anton"/>
              <a:sym typeface="Anton"/>
            </a:endParaRPr>
          </a:p>
        </p:txBody>
      </p:sp>
      <p:sp>
        <p:nvSpPr>
          <p:cNvPr id="188" name="Google Shape;188;p37"/>
          <p:cNvSpPr/>
          <p:nvPr/>
        </p:nvSpPr>
        <p:spPr>
          <a:xfrm>
            <a:off x="-75200" y="1519925"/>
            <a:ext cx="2022000" cy="330600"/>
          </a:xfrm>
          <a:prstGeom prst="roundRect">
            <a:avLst>
              <a:gd fmla="val 16667" name="adj"/>
            </a:avLst>
          </a:prstGeom>
          <a:solidFill>
            <a:schemeClr val="accent6"/>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i="1" lang="en-GB" sz="1500">
                <a:solidFill>
                  <a:schemeClr val="dk1"/>
                </a:solidFill>
                <a:latin typeface="Helvetica Neue"/>
                <a:ea typeface="Helvetica Neue"/>
                <a:cs typeface="Helvetica Neue"/>
                <a:sym typeface="Helvetica Neue"/>
              </a:rPr>
              <a:t>Equipo:</a:t>
            </a:r>
            <a:endParaRPr sz="1500"/>
          </a:p>
        </p:txBody>
      </p:sp>
      <p:sp>
        <p:nvSpPr>
          <p:cNvPr id="189" name="Google Shape;189;p37"/>
          <p:cNvSpPr/>
          <p:nvPr/>
        </p:nvSpPr>
        <p:spPr>
          <a:xfrm>
            <a:off x="1756940" y="1490377"/>
            <a:ext cx="389700" cy="389700"/>
          </a:xfrm>
          <a:prstGeom prst="ellipse">
            <a:avLst/>
          </a:prstGeom>
          <a:solidFill>
            <a:schemeClr val="lt1"/>
          </a:solidFill>
          <a:ln cap="flat" cmpd="sng" w="9525">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 name="Google Shape;190;p37"/>
          <p:cNvPicPr preferRelativeResize="0"/>
          <p:nvPr/>
        </p:nvPicPr>
        <p:blipFill>
          <a:blip r:embed="rId4">
            <a:alphaModFix/>
          </a:blip>
          <a:stretch>
            <a:fillRect/>
          </a:stretch>
        </p:blipFill>
        <p:spPr>
          <a:xfrm>
            <a:off x="1786463" y="1519888"/>
            <a:ext cx="330675" cy="330675"/>
          </a:xfrm>
          <a:prstGeom prst="rect">
            <a:avLst/>
          </a:prstGeom>
          <a:noFill/>
          <a:ln>
            <a:noFill/>
          </a:ln>
        </p:spPr>
      </p:pic>
      <p:cxnSp>
        <p:nvCxnSpPr>
          <p:cNvPr id="191" name="Google Shape;191;p37"/>
          <p:cNvCxnSpPr>
            <a:stCxn id="188" idx="2"/>
            <a:endCxn id="186" idx="1"/>
          </p:cNvCxnSpPr>
          <p:nvPr/>
        </p:nvCxnSpPr>
        <p:spPr>
          <a:xfrm flipH="1" rot="-5400000">
            <a:off x="2764600" y="21725"/>
            <a:ext cx="2974500" cy="6632100"/>
          </a:xfrm>
          <a:prstGeom prst="bentConnector2">
            <a:avLst/>
          </a:prstGeom>
          <a:noFill/>
          <a:ln cap="flat" cmpd="sng" w="19050">
            <a:solidFill>
              <a:schemeClr val="accent6"/>
            </a:solidFill>
            <a:prstDash val="solid"/>
            <a:round/>
            <a:headEnd len="med" w="med" type="none"/>
            <a:tailEnd len="med" w="med" type="none"/>
          </a:ln>
        </p:spPr>
      </p:cxnSp>
    </p:spTree>
  </p:cSld>
  <p:clrMapOvr>
    <a:masterClrMapping/>
  </p:clrMapOvr>
  <mc:AlternateContent>
    <mc:Choice Requires="p14">
      <p:transition spd="slow" p14:dur="1000">
        <p:push/>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Coderhous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